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317" r:id="rId3"/>
    <p:sldId id="318" r:id="rId4"/>
    <p:sldId id="325" r:id="rId5"/>
    <p:sldId id="327" r:id="rId6"/>
    <p:sldId id="326" r:id="rId7"/>
    <p:sldId id="328" r:id="rId8"/>
    <p:sldId id="329" r:id="rId9"/>
    <p:sldId id="319" r:id="rId10"/>
    <p:sldId id="331" r:id="rId11"/>
    <p:sldId id="330" r:id="rId12"/>
    <p:sldId id="332" r:id="rId13"/>
    <p:sldId id="333" r:id="rId14"/>
    <p:sldId id="282" r:id="rId15"/>
    <p:sldId id="313" r:id="rId16"/>
    <p:sldId id="334" r:id="rId17"/>
    <p:sldId id="335" r:id="rId18"/>
    <p:sldId id="290" r:id="rId19"/>
    <p:sldId id="336" r:id="rId20"/>
    <p:sldId id="337" r:id="rId21"/>
    <p:sldId id="338" r:id="rId22"/>
    <p:sldId id="339" r:id="rId23"/>
    <p:sldId id="340" r:id="rId24"/>
    <p:sldId id="297" r:id="rId25"/>
    <p:sldId id="341" r:id="rId26"/>
    <p:sldId id="342" r:id="rId27"/>
    <p:sldId id="343" r:id="rId28"/>
    <p:sldId id="344" r:id="rId29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8" autoAdjust="0"/>
    <p:restoredTop sz="87074" autoAdjust="0"/>
  </p:normalViewPr>
  <p:slideViewPr>
    <p:cSldViewPr snapToGrid="0" showGuides="1">
      <p:cViewPr varScale="1">
        <p:scale>
          <a:sx n="112" d="100"/>
          <a:sy n="112" d="100"/>
        </p:scale>
        <p:origin x="120" y="216"/>
      </p:cViewPr>
      <p:guideLst>
        <p:guide orient="horz" pos="184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A9AF6-331B-4E58-9001-8E72DBEA7EF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0F0BE-9AA9-455C-90C7-7A05337C61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332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20F0BE-9AA9-455C-90C7-7A05337C613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854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20F0BE-9AA9-455C-90C7-7A05337C613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8878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gineering.purdue.edu/~biehl/MultiSpec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ndbrowser.geogrid.org/landbrowser/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andbrowser.geogrid.org/landbrowser/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ndbrowser.geogrid.org/landbrowser/" TargetMode="Externa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ndbrowser.geogrid.org/landbrowser/" TargetMode="Externa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index.html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andbrowser.geogrid.org/landbrowser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ndbrowser.geogrid.org/landbrowser/" TargetMode="Externa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ndbrowser.geogrid.org/landbrowser/" TargetMode="Externa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ndbrowser.geogrid.org/landbrowser/" TargetMode="Externa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andbrowser.geogrid.org/landbrows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andbrowser.geogrid.org/landbrowse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landbrowser.geogrid.org/landbrowser/index.html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92654" y="2495177"/>
            <a:ext cx="725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６．リモートセンシングとその解析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246321" y="157691"/>
            <a:ext cx="7886700" cy="505354"/>
          </a:xfrm>
        </p:spPr>
        <p:txBody>
          <a:bodyPr>
            <a:noAutofit/>
          </a:bodyPr>
          <a:lstStyle/>
          <a:p>
            <a:r>
              <a:rPr lang="en-US" altLang="ja-JP" sz="3200" b="1" u="none" dirty="0" smtClean="0">
                <a:solidFill>
                  <a:srgbClr val="0070C0"/>
                </a:solidFill>
              </a:rPr>
              <a:t>MultiSpec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をインストールする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721458" y="4903274"/>
            <a:ext cx="77010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hlinkClick r:id="rId2"/>
              </a:rPr>
              <a:t>https://engineering.purdue.edu/~biehl/MultiSpec</a:t>
            </a:r>
            <a:r>
              <a:rPr lang="ja-JP" altLang="en-US" sz="1600" b="1" dirty="0" smtClean="0">
                <a:hlinkClick r:id="rId2"/>
              </a:rPr>
              <a:t>/</a:t>
            </a:r>
            <a:r>
              <a:rPr lang="ja-JP" altLang="en-US" sz="1600" b="1" dirty="0" smtClean="0"/>
              <a:t>　から</a:t>
            </a:r>
            <a:r>
              <a:rPr lang="en-US" altLang="ja-JP" sz="1600" b="1" dirty="0" smtClean="0"/>
              <a:t>MultiSpec</a:t>
            </a:r>
            <a:r>
              <a:rPr lang="ja-JP" altLang="en-US" sz="1600" b="1" dirty="0" smtClean="0"/>
              <a:t>をダウンロードする。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ダウンロード後にファイルを解凍する。</a:t>
            </a:r>
            <a:endParaRPr lang="ja-JP" altLang="en-US" sz="1600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913" y="1205783"/>
            <a:ext cx="4041890" cy="323351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741" y="1205783"/>
            <a:ext cx="4041890" cy="323351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482850" y="1962150"/>
            <a:ext cx="349250" cy="1016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816600" y="3359150"/>
            <a:ext cx="2127250" cy="3556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cxnSp>
        <p:nvCxnSpPr>
          <p:cNvPr id="9" name="直線矢印コネクタ 8"/>
          <p:cNvCxnSpPr>
            <a:stCxn id="6" idx="3"/>
          </p:cNvCxnSpPr>
          <p:nvPr/>
        </p:nvCxnSpPr>
        <p:spPr>
          <a:xfrm>
            <a:off x="2832100" y="2012950"/>
            <a:ext cx="2984500" cy="1346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668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246321" y="157691"/>
            <a:ext cx="7886700" cy="505354"/>
          </a:xfrm>
        </p:spPr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</a:rPr>
              <a:t>MultiSpec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で衛星画像を読み込む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677973" y="4989291"/>
            <a:ext cx="54840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/>
              <a:t>MultiSpecW32.</a:t>
            </a:r>
            <a:r>
              <a:rPr lang="ja-JP" altLang="en-US" sz="1600" b="1" dirty="0" smtClean="0"/>
              <a:t>exeをダブルクリックし、</a:t>
            </a:r>
            <a:r>
              <a:rPr lang="en-US" altLang="ja-JP" sz="1600" b="1" dirty="0"/>
              <a:t> </a:t>
            </a:r>
            <a:r>
              <a:rPr lang="en-US" altLang="ja-JP" sz="1600" b="1" dirty="0" smtClean="0"/>
              <a:t>MultiSpec</a:t>
            </a:r>
            <a:r>
              <a:rPr lang="ja-JP" altLang="en-US" sz="1600" b="1" dirty="0" smtClean="0"/>
              <a:t>を起動する。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File&gt;Open Image</a:t>
            </a:r>
            <a:r>
              <a:rPr lang="ja-JP" altLang="en-US" sz="1600" b="1" dirty="0" smtClean="0"/>
              <a:t>から画像を読み込む</a:t>
            </a:r>
            <a:r>
              <a:rPr lang="ja-JP" altLang="en-US" sz="1600" b="1" dirty="0"/>
              <a:t>。</a:t>
            </a:r>
            <a:endParaRPr lang="en-US" altLang="ja-JP" sz="1600" b="1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145" y="827901"/>
            <a:ext cx="5017795" cy="4014236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>
            <a:off x="1733550" y="1123950"/>
            <a:ext cx="885825" cy="1714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2940" y="1180859"/>
            <a:ext cx="1900237" cy="160949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990" y="2937083"/>
            <a:ext cx="1787306" cy="1879981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5545776" y="2568993"/>
            <a:ext cx="1923722" cy="599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7753350" y="2764856"/>
            <a:ext cx="752475" cy="18112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429" y="1123950"/>
            <a:ext cx="2728671" cy="194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37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3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①　</a:t>
            </a:r>
            <a:r>
              <a:rPr kumimoji="1" lang="en-US" altLang="ja-JP" sz="3200" b="1" dirty="0" smtClean="0">
                <a:solidFill>
                  <a:srgbClr val="0070C0"/>
                </a:solidFill>
              </a:rPr>
              <a:t>RGB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合成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4" y="1065213"/>
            <a:ext cx="5038725" cy="403098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5225" y="157691"/>
            <a:ext cx="2698952" cy="228599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118362" y="5345599"/>
            <a:ext cx="7045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Processor&gt;Display image…</a:t>
            </a:r>
            <a:r>
              <a:rPr kumimoji="1" lang="ja-JP" altLang="en-US" sz="1600" b="1" dirty="0" smtClean="0"/>
              <a:t>から</a:t>
            </a:r>
            <a:r>
              <a:rPr kumimoji="1" lang="en-US" altLang="ja-JP" sz="1600" b="1" dirty="0" smtClean="0"/>
              <a:t>R5,G4,B3</a:t>
            </a:r>
            <a:r>
              <a:rPr kumimoji="1" lang="ja-JP" altLang="en-US" sz="1600" b="1" dirty="0" smtClean="0"/>
              <a:t>を入力し、フォールスカラーを表示する。</a:t>
            </a:r>
            <a:endParaRPr kumimoji="1" lang="ja-JP" altLang="en-US" sz="1600" b="1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9375" y="2508039"/>
            <a:ext cx="3722688" cy="2588154"/>
          </a:xfrm>
          <a:prstGeom prst="rect">
            <a:avLst/>
          </a:prstGeom>
        </p:spPr>
      </p:pic>
      <p:cxnSp>
        <p:nvCxnSpPr>
          <p:cNvPr id="10" name="直線矢印コネクタ 9"/>
          <p:cNvCxnSpPr>
            <a:endCxn id="6" idx="1"/>
          </p:cNvCxnSpPr>
          <p:nvPr/>
        </p:nvCxnSpPr>
        <p:spPr>
          <a:xfrm>
            <a:off x="2061029" y="1300690"/>
            <a:ext cx="16441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183086" y="2258633"/>
            <a:ext cx="221091" cy="2494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30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8"/>
          <a:stretch/>
        </p:blipFill>
        <p:spPr>
          <a:xfrm>
            <a:off x="116114" y="1174072"/>
            <a:ext cx="4302300" cy="300445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7"/>
          <a:stretch/>
        </p:blipFill>
        <p:spPr>
          <a:xfrm>
            <a:off x="4673600" y="1174072"/>
            <a:ext cx="4322739" cy="300445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30857" y="4737991"/>
            <a:ext cx="788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同じ方法で、左：トゥルースカラー</a:t>
            </a:r>
            <a:r>
              <a:rPr kumimoji="1" lang="en-US" altLang="ja-JP" sz="1600" b="1" dirty="0" smtClean="0"/>
              <a:t>(R4,G3,B2</a:t>
            </a:r>
            <a:r>
              <a:rPr lang="en-US" altLang="ja-JP" sz="1600" b="1" dirty="0"/>
              <a:t>)</a:t>
            </a:r>
            <a:r>
              <a:rPr kumimoji="1" lang="ja-JP" altLang="en-US" sz="1600" b="1" dirty="0" smtClean="0"/>
              <a:t>と右：ナチュラルカラー</a:t>
            </a:r>
            <a:r>
              <a:rPr kumimoji="1" lang="en-US" altLang="ja-JP" sz="1600" b="1" dirty="0" smtClean="0"/>
              <a:t>(R4,G5,B3)</a:t>
            </a:r>
            <a:r>
              <a:rPr kumimoji="1" lang="ja-JP" altLang="en-US" sz="1600" b="1" dirty="0" smtClean="0"/>
              <a:t>を設定する。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8457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9771" y="1072090"/>
            <a:ext cx="2312090" cy="505354"/>
          </a:xfrm>
        </p:spPr>
        <p:txBody>
          <a:bodyPr>
            <a:normAutofit/>
          </a:bodyPr>
          <a:lstStyle/>
          <a:p>
            <a:r>
              <a:rPr kumimoji="1" lang="ja-JP" altLang="en-US" sz="2800" b="1" u="none" dirty="0" smtClean="0"/>
              <a:t>・</a:t>
            </a:r>
            <a:r>
              <a:rPr kumimoji="1" lang="en-US" altLang="ja-JP" sz="2800" b="1" u="none" dirty="0" smtClean="0"/>
              <a:t>True</a:t>
            </a:r>
            <a:r>
              <a:rPr kumimoji="1" lang="ja-JP" altLang="en-US" sz="2800" b="1" u="none" dirty="0" smtClean="0"/>
              <a:t> </a:t>
            </a:r>
            <a:r>
              <a:rPr kumimoji="1" lang="en-US" altLang="ja-JP" sz="2800" b="1" u="none" dirty="0" smtClean="0"/>
              <a:t>Color</a:t>
            </a:r>
            <a:endParaRPr kumimoji="1" lang="ja-JP" altLang="en-US" sz="2800" b="1" u="none" dirty="0"/>
          </a:p>
        </p:txBody>
      </p:sp>
      <p:sp>
        <p:nvSpPr>
          <p:cNvPr id="3" name="タイトル 1"/>
          <p:cNvSpPr txBox="1">
            <a:spLocks/>
          </p:cNvSpPr>
          <p:nvPr/>
        </p:nvSpPr>
        <p:spPr>
          <a:xfrm>
            <a:off x="649771" y="2463568"/>
            <a:ext cx="231209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b="1" u="none" dirty="0" smtClean="0"/>
              <a:t>・</a:t>
            </a:r>
            <a:r>
              <a:rPr lang="en-US" altLang="ja-JP" sz="2800" b="1" u="none" dirty="0" smtClean="0"/>
              <a:t>Fals</a:t>
            </a:r>
            <a:r>
              <a:rPr lang="en-US" altLang="ja-JP" sz="2800" b="1" u="none" dirty="0"/>
              <a:t>e</a:t>
            </a:r>
            <a:r>
              <a:rPr lang="ja-JP" altLang="en-US" sz="2800" b="1" u="none" dirty="0" smtClean="0"/>
              <a:t> </a:t>
            </a:r>
            <a:r>
              <a:rPr lang="en-US" altLang="ja-JP" sz="2800" b="1" u="none" dirty="0" smtClean="0"/>
              <a:t>Color</a:t>
            </a:r>
            <a:endParaRPr lang="ja-JP" altLang="en-US" sz="2800" b="1" u="none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649771" y="3855046"/>
            <a:ext cx="2312090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b="1" u="none" dirty="0" smtClean="0"/>
              <a:t>・</a:t>
            </a:r>
            <a:r>
              <a:rPr lang="en-US" altLang="ja-JP" sz="2800" b="1" u="none" dirty="0" smtClean="0"/>
              <a:t>Natural</a:t>
            </a:r>
            <a:r>
              <a:rPr lang="ja-JP" altLang="en-US" sz="2800" b="1" u="none" dirty="0" smtClean="0"/>
              <a:t> </a:t>
            </a:r>
            <a:r>
              <a:rPr lang="en-US" altLang="ja-JP" sz="2800" b="1" u="none" dirty="0" smtClean="0"/>
              <a:t>Color</a:t>
            </a:r>
            <a:endParaRPr lang="ja-JP" altLang="en-US" sz="2800" b="1" u="none" dirty="0"/>
          </a:p>
        </p:txBody>
      </p:sp>
      <p:sp>
        <p:nvSpPr>
          <p:cNvPr id="6" name="正方形/長方形 5"/>
          <p:cNvSpPr/>
          <p:nvPr/>
        </p:nvSpPr>
        <p:spPr>
          <a:xfrm>
            <a:off x="3681712" y="1033011"/>
            <a:ext cx="4227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chemeClr val="bg1">
                    <a:lumMod val="65000"/>
                  </a:schemeClr>
                </a:solidFill>
              </a:rPr>
              <a:t>R Band3</a:t>
            </a:r>
            <a:r>
              <a:rPr lang="ja-JP" altLang="en-US" sz="2800" b="1" dirty="0">
                <a:solidFill>
                  <a:schemeClr val="bg1">
                    <a:lumMod val="65000"/>
                  </a:schemeClr>
                </a:solidFill>
              </a:rPr>
              <a:t>　</a:t>
            </a:r>
            <a:r>
              <a:rPr lang="en-US" altLang="ja-JP" sz="2800" b="1" dirty="0">
                <a:solidFill>
                  <a:schemeClr val="bg1">
                    <a:lumMod val="65000"/>
                  </a:schemeClr>
                </a:solidFill>
              </a:rPr>
              <a:t>G Band2 B Band1</a:t>
            </a:r>
            <a:endParaRPr lang="ja-JP" altLang="en-US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681712" y="2445702"/>
            <a:ext cx="4227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chemeClr val="bg1">
                    <a:lumMod val="65000"/>
                  </a:schemeClr>
                </a:solidFill>
              </a:rPr>
              <a:t>R </a:t>
            </a:r>
            <a:r>
              <a:rPr lang="en-US" altLang="ja-JP" sz="2800" b="1" dirty="0" smtClean="0">
                <a:solidFill>
                  <a:schemeClr val="bg1">
                    <a:lumMod val="65000"/>
                  </a:schemeClr>
                </a:solidFill>
              </a:rPr>
              <a:t>Band4</a:t>
            </a:r>
            <a:r>
              <a:rPr lang="ja-JP" altLang="en-US" sz="2800" b="1" dirty="0">
                <a:solidFill>
                  <a:schemeClr val="bg1">
                    <a:lumMod val="65000"/>
                  </a:schemeClr>
                </a:solidFill>
              </a:rPr>
              <a:t>　</a:t>
            </a:r>
            <a:r>
              <a:rPr lang="en-US" altLang="ja-JP" sz="2800" b="1" dirty="0">
                <a:solidFill>
                  <a:schemeClr val="bg1">
                    <a:lumMod val="65000"/>
                  </a:schemeClr>
                </a:solidFill>
              </a:rPr>
              <a:t>G </a:t>
            </a:r>
            <a:r>
              <a:rPr lang="en-US" altLang="ja-JP" sz="2800" b="1" dirty="0" smtClean="0">
                <a:solidFill>
                  <a:schemeClr val="bg1">
                    <a:lumMod val="65000"/>
                  </a:schemeClr>
                </a:solidFill>
              </a:rPr>
              <a:t>Band3 </a:t>
            </a:r>
            <a:r>
              <a:rPr lang="en-US" altLang="ja-JP" sz="2800" b="1" dirty="0">
                <a:solidFill>
                  <a:schemeClr val="bg1">
                    <a:lumMod val="65000"/>
                  </a:schemeClr>
                </a:solidFill>
              </a:rPr>
              <a:t>B </a:t>
            </a:r>
            <a:r>
              <a:rPr lang="en-US" altLang="ja-JP" sz="2800" b="1" dirty="0" smtClean="0">
                <a:solidFill>
                  <a:schemeClr val="bg1">
                    <a:lumMod val="65000"/>
                  </a:schemeClr>
                </a:solidFill>
              </a:rPr>
              <a:t>Band2</a:t>
            </a:r>
            <a:endParaRPr lang="ja-JP" altLang="en-US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681712" y="3855046"/>
            <a:ext cx="4227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chemeClr val="bg1">
                    <a:lumMod val="65000"/>
                  </a:schemeClr>
                </a:solidFill>
              </a:rPr>
              <a:t>R </a:t>
            </a:r>
            <a:r>
              <a:rPr lang="en-US" altLang="ja-JP" sz="2800" b="1" dirty="0" smtClean="0">
                <a:solidFill>
                  <a:schemeClr val="bg1">
                    <a:lumMod val="65000"/>
                  </a:schemeClr>
                </a:solidFill>
              </a:rPr>
              <a:t>Band3</a:t>
            </a:r>
            <a:r>
              <a:rPr lang="ja-JP" altLang="en-US" sz="2800" b="1" dirty="0">
                <a:solidFill>
                  <a:schemeClr val="bg1">
                    <a:lumMod val="65000"/>
                  </a:schemeClr>
                </a:solidFill>
              </a:rPr>
              <a:t>　</a:t>
            </a:r>
            <a:r>
              <a:rPr lang="en-US" altLang="ja-JP" sz="2800" b="1" dirty="0">
                <a:solidFill>
                  <a:schemeClr val="bg1">
                    <a:lumMod val="65000"/>
                  </a:schemeClr>
                </a:solidFill>
              </a:rPr>
              <a:t>G </a:t>
            </a:r>
            <a:r>
              <a:rPr lang="en-US" altLang="ja-JP" sz="2800" b="1" dirty="0" smtClean="0">
                <a:solidFill>
                  <a:schemeClr val="bg1">
                    <a:lumMod val="65000"/>
                  </a:schemeClr>
                </a:solidFill>
              </a:rPr>
              <a:t>Band4 </a:t>
            </a:r>
            <a:r>
              <a:rPr lang="en-US" altLang="ja-JP" sz="2800" b="1" dirty="0">
                <a:solidFill>
                  <a:schemeClr val="bg1">
                    <a:lumMod val="65000"/>
                  </a:schemeClr>
                </a:solidFill>
              </a:rPr>
              <a:t>B </a:t>
            </a:r>
            <a:r>
              <a:rPr lang="en-US" altLang="ja-JP" sz="2800" b="1" dirty="0" smtClean="0">
                <a:solidFill>
                  <a:schemeClr val="bg1">
                    <a:lumMod val="65000"/>
                  </a:schemeClr>
                </a:solidFill>
              </a:rPr>
              <a:t>Band2</a:t>
            </a:r>
            <a:endParaRPr lang="ja-JP" altLang="en-US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88650" y="349552"/>
            <a:ext cx="8797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b="1" dirty="0" smtClean="0"/>
              <a:t>波長帯の関係でひとつずつずれる（</a:t>
            </a:r>
            <a:r>
              <a:rPr lang="en-US" altLang="ja-JP" sz="2800" b="1" dirty="0" smtClean="0"/>
              <a:t>Landsat7</a:t>
            </a:r>
            <a:r>
              <a:rPr lang="ja-JP" altLang="en-US" sz="2800" b="1" dirty="0" smtClean="0"/>
              <a:t>の分類から）</a:t>
            </a:r>
            <a:endParaRPr lang="en-US" altLang="ja-JP" sz="2800" b="1" dirty="0" smtClean="0"/>
          </a:p>
        </p:txBody>
      </p:sp>
      <p:sp>
        <p:nvSpPr>
          <p:cNvPr id="10" name="正方形/長方形 9"/>
          <p:cNvSpPr/>
          <p:nvPr/>
        </p:nvSpPr>
        <p:spPr>
          <a:xfrm>
            <a:off x="1292087" y="1577444"/>
            <a:ext cx="1524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/>
              <a:t>Landsat8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3979884" y="1582084"/>
            <a:ext cx="4227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/>
              <a:t>R </a:t>
            </a:r>
            <a:r>
              <a:rPr lang="en-US" altLang="ja-JP" sz="2800" b="1" dirty="0" smtClean="0"/>
              <a:t>Band4</a:t>
            </a:r>
            <a:r>
              <a:rPr lang="ja-JP" altLang="en-US" sz="2800" b="1" dirty="0"/>
              <a:t>　</a:t>
            </a:r>
            <a:r>
              <a:rPr lang="en-US" altLang="ja-JP" sz="2800" b="1" dirty="0"/>
              <a:t>G </a:t>
            </a:r>
            <a:r>
              <a:rPr lang="en-US" altLang="ja-JP" sz="2800" b="1" dirty="0" smtClean="0"/>
              <a:t>Band3 </a:t>
            </a:r>
            <a:r>
              <a:rPr lang="en-US" altLang="ja-JP" sz="2800" b="1" dirty="0"/>
              <a:t>B </a:t>
            </a:r>
            <a:r>
              <a:rPr lang="en-US" altLang="ja-JP" sz="2800" b="1" dirty="0" smtClean="0"/>
              <a:t>Band2</a:t>
            </a:r>
            <a:endParaRPr lang="ja-JP" altLang="en-US" sz="2800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1292087" y="2966500"/>
            <a:ext cx="1524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/>
              <a:t>Landsat8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79884" y="3016314"/>
            <a:ext cx="4227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/>
              <a:t>R </a:t>
            </a:r>
            <a:r>
              <a:rPr lang="en-US" altLang="ja-JP" sz="2800" b="1" dirty="0" smtClean="0"/>
              <a:t>Band5</a:t>
            </a:r>
            <a:r>
              <a:rPr lang="ja-JP" altLang="en-US" sz="2800" b="1" dirty="0"/>
              <a:t>　</a:t>
            </a:r>
            <a:r>
              <a:rPr lang="en-US" altLang="ja-JP" sz="2800" b="1" dirty="0"/>
              <a:t>G </a:t>
            </a:r>
            <a:r>
              <a:rPr lang="en-US" altLang="ja-JP" sz="2800" b="1" dirty="0" smtClean="0"/>
              <a:t>Band4 </a:t>
            </a:r>
            <a:r>
              <a:rPr lang="en-US" altLang="ja-JP" sz="2800" b="1" dirty="0"/>
              <a:t>B </a:t>
            </a:r>
            <a:r>
              <a:rPr lang="en-US" altLang="ja-JP" sz="2800" b="1" dirty="0" smtClean="0"/>
              <a:t>Band3</a:t>
            </a:r>
            <a:endParaRPr lang="ja-JP" altLang="en-US" sz="2800" b="1" dirty="0"/>
          </a:p>
        </p:txBody>
      </p:sp>
      <p:sp>
        <p:nvSpPr>
          <p:cNvPr id="15" name="正方形/長方形 14"/>
          <p:cNvSpPr/>
          <p:nvPr/>
        </p:nvSpPr>
        <p:spPr>
          <a:xfrm>
            <a:off x="1292087" y="4455183"/>
            <a:ext cx="1524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 smtClean="0"/>
              <a:t>Landsat8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3979885" y="4455183"/>
            <a:ext cx="4227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1" dirty="0"/>
              <a:t>R </a:t>
            </a:r>
            <a:r>
              <a:rPr lang="en-US" altLang="ja-JP" sz="2800" b="1" dirty="0" smtClean="0"/>
              <a:t>Band4</a:t>
            </a:r>
            <a:r>
              <a:rPr lang="ja-JP" altLang="en-US" sz="2800" b="1" dirty="0"/>
              <a:t>　</a:t>
            </a:r>
            <a:r>
              <a:rPr lang="en-US" altLang="ja-JP" sz="2800" b="1" dirty="0"/>
              <a:t>G </a:t>
            </a:r>
            <a:r>
              <a:rPr lang="en-US" altLang="ja-JP" sz="2800" b="1" dirty="0" smtClean="0"/>
              <a:t>Band5 </a:t>
            </a:r>
            <a:r>
              <a:rPr lang="en-US" altLang="ja-JP" sz="2800" b="1" dirty="0"/>
              <a:t>B </a:t>
            </a:r>
            <a:r>
              <a:rPr lang="en-US" altLang="ja-JP" sz="2800" b="1" dirty="0" smtClean="0"/>
              <a:t>Band3</a:t>
            </a:r>
            <a:endParaRPr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7623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958" y="2744061"/>
            <a:ext cx="1811990" cy="2127454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22835" y="210020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②</a:t>
            </a:r>
            <a:r>
              <a:rPr kumimoji="1" lang="en-US" altLang="ja-JP" sz="3200" b="1" dirty="0" smtClean="0">
                <a:solidFill>
                  <a:srgbClr val="0070C0"/>
                </a:solidFill>
              </a:rPr>
              <a:t> NDVI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835" y="1052819"/>
            <a:ext cx="3570989" cy="286654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513" y="11558"/>
            <a:ext cx="3352860" cy="2768599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2638963" y="1445572"/>
            <a:ext cx="1355550" cy="237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4106914" y="1682664"/>
            <a:ext cx="171450" cy="1714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6"/>
            </a:endParaRPr>
          </a:p>
        </p:txBody>
      </p:sp>
      <p:cxnSp>
        <p:nvCxnSpPr>
          <p:cNvPr id="10" name="直線矢印コネクタ 9"/>
          <p:cNvCxnSpPr>
            <a:stCxn id="8" idx="2"/>
          </p:cNvCxnSpPr>
          <p:nvPr/>
        </p:nvCxnSpPr>
        <p:spPr>
          <a:xfrm>
            <a:off x="4192639" y="1854114"/>
            <a:ext cx="261532" cy="19536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417927" y="4886187"/>
            <a:ext cx="465772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600" dirty="0">
                <a:latin typeface="+mj-ea"/>
                <a:ea typeface="+mj-ea"/>
              </a:rPr>
              <a:t>100 </a:t>
            </a:r>
            <a:r>
              <a:rPr lang="ja-JP" altLang="en-US" sz="1600" dirty="0">
                <a:latin typeface="+mj-ea"/>
                <a:ea typeface="+mj-ea"/>
              </a:rPr>
              <a:t>＋ （</a:t>
            </a:r>
            <a:r>
              <a:rPr lang="en-US" altLang="ja-JP" sz="1600" dirty="0">
                <a:latin typeface="+mj-ea"/>
                <a:ea typeface="+mj-ea"/>
              </a:rPr>
              <a:t>1.0</a:t>
            </a:r>
            <a:r>
              <a:rPr lang="ja-JP" altLang="en-US" sz="1600" dirty="0" smtClean="0">
                <a:latin typeface="+mj-ea"/>
                <a:ea typeface="+mj-ea"/>
              </a:rPr>
              <a:t>Ｃ</a:t>
            </a:r>
            <a:r>
              <a:rPr lang="en-US" altLang="ja-JP" sz="1600" dirty="0" smtClean="0">
                <a:latin typeface="+mj-ea"/>
                <a:ea typeface="+mj-ea"/>
              </a:rPr>
              <a:t>5</a:t>
            </a:r>
            <a:r>
              <a:rPr lang="ja-JP" altLang="en-US" sz="1600" dirty="0" smtClean="0">
                <a:latin typeface="+mj-ea"/>
                <a:ea typeface="+mj-ea"/>
              </a:rPr>
              <a:t>－</a:t>
            </a:r>
            <a:r>
              <a:rPr lang="en-US" altLang="ja-JP" sz="1600" dirty="0" smtClean="0">
                <a:latin typeface="+mj-ea"/>
                <a:ea typeface="+mj-ea"/>
              </a:rPr>
              <a:t>1.0</a:t>
            </a:r>
            <a:r>
              <a:rPr lang="ja-JP" altLang="en-US" sz="1600" dirty="0" smtClean="0">
                <a:latin typeface="+mj-ea"/>
                <a:ea typeface="+mj-ea"/>
              </a:rPr>
              <a:t>Ｃ</a:t>
            </a:r>
            <a:r>
              <a:rPr lang="en-US" altLang="ja-JP" sz="1600" dirty="0" smtClean="0">
                <a:latin typeface="+mj-ea"/>
                <a:ea typeface="+mj-ea"/>
              </a:rPr>
              <a:t>4</a:t>
            </a:r>
            <a:r>
              <a:rPr lang="ja-JP" altLang="en-US" sz="1600" dirty="0" smtClean="0">
                <a:latin typeface="+mj-ea"/>
                <a:ea typeface="+mj-ea"/>
              </a:rPr>
              <a:t>） </a:t>
            </a:r>
            <a:r>
              <a:rPr lang="en-US" altLang="ja-JP" sz="1600" dirty="0" smtClean="0">
                <a:latin typeface="+mj-ea"/>
                <a:ea typeface="+mj-ea"/>
              </a:rPr>
              <a:t>/</a:t>
            </a:r>
            <a:r>
              <a:rPr lang="ja-JP" altLang="en-US" sz="1600" dirty="0" smtClean="0">
                <a:latin typeface="+mj-ea"/>
                <a:ea typeface="+mj-ea"/>
              </a:rPr>
              <a:t> </a:t>
            </a:r>
            <a:r>
              <a:rPr lang="ja-JP" altLang="en-US" sz="1600" dirty="0">
                <a:latin typeface="+mj-ea"/>
                <a:ea typeface="+mj-ea"/>
              </a:rPr>
              <a:t>（</a:t>
            </a:r>
            <a:r>
              <a:rPr lang="en-US" altLang="ja-JP" sz="1600" dirty="0">
                <a:latin typeface="+mj-ea"/>
                <a:ea typeface="+mj-ea"/>
              </a:rPr>
              <a:t>1.0</a:t>
            </a:r>
            <a:r>
              <a:rPr lang="ja-JP" altLang="en-US" sz="1600" dirty="0" smtClean="0">
                <a:latin typeface="+mj-ea"/>
                <a:ea typeface="+mj-ea"/>
              </a:rPr>
              <a:t>Ｃ</a:t>
            </a:r>
            <a:r>
              <a:rPr lang="en-US" altLang="ja-JP" sz="1600" dirty="0" smtClean="0">
                <a:latin typeface="+mj-ea"/>
                <a:ea typeface="+mj-ea"/>
              </a:rPr>
              <a:t>5</a:t>
            </a:r>
            <a:r>
              <a:rPr lang="ja-JP" altLang="en-US" sz="1600" dirty="0" smtClean="0">
                <a:latin typeface="+mj-ea"/>
                <a:ea typeface="+mj-ea"/>
              </a:rPr>
              <a:t>＋</a:t>
            </a:r>
            <a:r>
              <a:rPr lang="en-US" altLang="ja-JP" sz="1600" dirty="0">
                <a:latin typeface="+mj-ea"/>
                <a:ea typeface="+mj-ea"/>
              </a:rPr>
              <a:t>1.0</a:t>
            </a:r>
            <a:r>
              <a:rPr lang="ja-JP" altLang="en-US" sz="1600" dirty="0" smtClean="0">
                <a:latin typeface="+mj-ea"/>
                <a:ea typeface="+mj-ea"/>
              </a:rPr>
              <a:t>Ｃ</a:t>
            </a:r>
            <a:r>
              <a:rPr lang="en-US" altLang="ja-JP" sz="1600" dirty="0" smtClean="0">
                <a:latin typeface="+mj-ea"/>
                <a:ea typeface="+mj-ea"/>
              </a:rPr>
              <a:t>4</a:t>
            </a:r>
            <a:r>
              <a:rPr lang="ja-JP" altLang="en-US" sz="1600" dirty="0" smtClean="0">
                <a:latin typeface="+mj-ea"/>
                <a:ea typeface="+mj-ea"/>
              </a:rPr>
              <a:t>） </a:t>
            </a:r>
            <a:r>
              <a:rPr lang="en-US" altLang="ja-JP" sz="1600" dirty="0">
                <a:latin typeface="+mj-ea"/>
                <a:ea typeface="+mj-ea"/>
              </a:rPr>
              <a:t>×</a:t>
            </a:r>
            <a:r>
              <a:rPr lang="ja-JP" altLang="en-US" sz="1600" dirty="0" smtClean="0">
                <a:latin typeface="+mj-ea"/>
                <a:ea typeface="+mj-ea"/>
              </a:rPr>
              <a:t> </a:t>
            </a:r>
            <a:r>
              <a:rPr lang="en-US" altLang="ja-JP" sz="1600" dirty="0">
                <a:latin typeface="+mj-ea"/>
                <a:ea typeface="+mj-ea"/>
              </a:rPr>
              <a:t>100</a:t>
            </a:r>
            <a:endParaRPr lang="ja-JP" altLang="en-US" dirty="0">
              <a:latin typeface="+mj-ea"/>
              <a:ea typeface="+mj-ea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 flipV="1">
            <a:off x="5566296" y="2669497"/>
            <a:ext cx="1180493" cy="11382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4470314" y="3823605"/>
            <a:ext cx="1095982" cy="15784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6"/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4718" y="3182408"/>
            <a:ext cx="2269801" cy="1346840"/>
          </a:xfrm>
          <a:prstGeom prst="rect">
            <a:avLst/>
          </a:prstGeom>
        </p:spPr>
      </p:pic>
      <p:cxnSp>
        <p:nvCxnSpPr>
          <p:cNvPr id="35" name="直線矢印コネクタ 34"/>
          <p:cNvCxnSpPr/>
          <p:nvPr/>
        </p:nvCxnSpPr>
        <p:spPr>
          <a:xfrm>
            <a:off x="7096125" y="2669497"/>
            <a:ext cx="1438275" cy="16262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/>
          <p:cNvSpPr txBox="1"/>
          <p:nvPr/>
        </p:nvSpPr>
        <p:spPr>
          <a:xfrm>
            <a:off x="151815" y="3922665"/>
            <a:ext cx="41674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err="1" smtClean="0"/>
              <a:t>Procesor</a:t>
            </a:r>
            <a:r>
              <a:rPr lang="ja-JP" altLang="en-US" sz="1600" b="1" dirty="0" smtClean="0"/>
              <a:t>から</a:t>
            </a:r>
            <a:r>
              <a:rPr lang="en-US" altLang="ja-JP" sz="1600" b="1" dirty="0" smtClean="0"/>
              <a:t>Reformat</a:t>
            </a:r>
            <a:r>
              <a:rPr lang="ja-JP" altLang="en-US" sz="1600" b="1" dirty="0" smtClean="0"/>
              <a:t>を選択し、</a:t>
            </a:r>
            <a:r>
              <a:rPr lang="en-US" altLang="ja-JP" sz="1600" b="1" dirty="0" smtClean="0"/>
              <a:t>Open Image File Format</a:t>
            </a:r>
            <a:r>
              <a:rPr lang="ja-JP" altLang="en-US" sz="1600" b="1" dirty="0" smtClean="0"/>
              <a:t>をクリックする。</a:t>
            </a:r>
            <a:endParaRPr lang="en-US" altLang="ja-JP" sz="1600" b="1" dirty="0" smtClean="0"/>
          </a:p>
          <a:p>
            <a:r>
              <a:rPr kumimoji="1" lang="en-US" altLang="ja-JP" sz="1600" b="1" dirty="0" smtClean="0"/>
              <a:t>Transform Data </a:t>
            </a:r>
            <a:r>
              <a:rPr kumimoji="1" lang="ja-JP" altLang="en-US" sz="1600" b="1" dirty="0" smtClean="0"/>
              <a:t>にチェックを入れ、</a:t>
            </a:r>
            <a:r>
              <a:rPr kumimoji="1" lang="en-US" altLang="ja-JP" sz="1600" b="1" dirty="0" smtClean="0"/>
              <a:t>New Channel from General </a:t>
            </a:r>
            <a:r>
              <a:rPr lang="en-US" altLang="ja-JP" sz="1600" b="1" dirty="0" smtClean="0"/>
              <a:t>algebraic Transformation </a:t>
            </a:r>
            <a:r>
              <a:rPr lang="ja-JP" altLang="en-US" sz="1600" b="1" dirty="0" smtClean="0"/>
              <a:t>をチェックする。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NDVI</a:t>
            </a:r>
            <a:r>
              <a:rPr lang="ja-JP" altLang="en-US" sz="1600" b="1" dirty="0" smtClean="0"/>
              <a:t>を求める式を入力し、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をクリックし、保存する。　　</a:t>
            </a:r>
            <a:endParaRPr kumimoji="1" lang="ja-JP" altLang="en-US" sz="1600" b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717036" y="5374173"/>
            <a:ext cx="4167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b="1" dirty="0"/>
              <a:t>※NDVI </a:t>
            </a:r>
            <a:r>
              <a:rPr lang="ja-JP" altLang="en-US" sz="1200" b="1" dirty="0"/>
              <a:t>として計算される値は</a:t>
            </a:r>
            <a:r>
              <a:rPr lang="en-US" altLang="ja-JP" sz="1200" b="1" dirty="0"/>
              <a:t>0 </a:t>
            </a:r>
            <a:r>
              <a:rPr lang="ja-JP" altLang="en-US" sz="1200" b="1" dirty="0"/>
              <a:t>から</a:t>
            </a:r>
            <a:r>
              <a:rPr lang="en-US" altLang="ja-JP" sz="1200" b="1" dirty="0"/>
              <a:t>200 </a:t>
            </a:r>
            <a:r>
              <a:rPr lang="ja-JP" altLang="en-US" sz="1200" b="1" dirty="0"/>
              <a:t>の間の値になる。</a:t>
            </a:r>
            <a:r>
              <a:rPr lang="ja-JP" altLang="en-US" sz="1200" b="1" dirty="0" smtClean="0"/>
              <a:t>　　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13715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41683" y="971549"/>
            <a:ext cx="4364831" cy="3491865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971549"/>
            <a:ext cx="4122654" cy="349186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41683" y="1187865"/>
            <a:ext cx="1217098" cy="11109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cxnSp>
        <p:nvCxnSpPr>
          <p:cNvPr id="9" name="直線矢印コネクタ 8"/>
          <p:cNvCxnSpPr>
            <a:stCxn id="7" idx="3"/>
          </p:cNvCxnSpPr>
          <p:nvPr/>
        </p:nvCxnSpPr>
        <p:spPr>
          <a:xfrm>
            <a:off x="1358781" y="1243413"/>
            <a:ext cx="3213219" cy="5939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093293" y="2341548"/>
            <a:ext cx="1239141" cy="16237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7716852" y="3213219"/>
            <a:ext cx="546931" cy="16237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013013" y="4935331"/>
            <a:ext cx="7117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先ほど計算したファイルを開き、</a:t>
            </a:r>
            <a:r>
              <a:rPr lang="en-US" altLang="ja-JP" sz="1600" b="1" dirty="0" smtClean="0"/>
              <a:t>T</a:t>
            </a:r>
            <a:r>
              <a:rPr kumimoji="1" lang="en-US" altLang="ja-JP" sz="1600" b="1" dirty="0" smtClean="0"/>
              <a:t>ype</a:t>
            </a:r>
            <a:r>
              <a:rPr kumimoji="1" lang="ja-JP" altLang="en-US" sz="1600" b="1" dirty="0" smtClean="0"/>
              <a:t>を選択し、分類数を設定し、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をクリックする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15702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7" t="15447" r="28438" b="31707"/>
          <a:stretch/>
        </p:blipFill>
        <p:spPr>
          <a:xfrm>
            <a:off x="80231" y="1614488"/>
            <a:ext cx="4377469" cy="27098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50" t="15041" r="28750" b="32113"/>
          <a:stretch/>
        </p:blipFill>
        <p:spPr>
          <a:xfrm>
            <a:off x="4724400" y="1614488"/>
            <a:ext cx="4335779" cy="270986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90557" y="4178894"/>
            <a:ext cx="546931" cy="11109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cxnSp>
        <p:nvCxnSpPr>
          <p:cNvPr id="8" name="直線矢印コネクタ 7"/>
          <p:cNvCxnSpPr>
            <a:stCxn id="6" idx="3"/>
          </p:cNvCxnSpPr>
          <p:nvPr/>
        </p:nvCxnSpPr>
        <p:spPr>
          <a:xfrm>
            <a:off x="837488" y="4234442"/>
            <a:ext cx="3999432" cy="213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611895" y="5024927"/>
            <a:ext cx="5920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左下のカラーパレットより、ＭＯＤＩＳ ＮＤＶＩ</a:t>
            </a:r>
            <a:r>
              <a:rPr lang="en-US" altLang="ja-JP" sz="1600" b="1" dirty="0" smtClean="0"/>
              <a:t> </a:t>
            </a:r>
            <a:r>
              <a:rPr lang="ja-JP" altLang="en-US" sz="1600" b="1" dirty="0" smtClean="0"/>
              <a:t>をする。</a:t>
            </a:r>
            <a:endParaRPr kumimoji="1" lang="en-US" altLang="ja-JP" sz="1600" b="1" dirty="0" smtClean="0"/>
          </a:p>
          <a:p>
            <a:r>
              <a:rPr kumimoji="1" lang="ja-JP" altLang="en-US" sz="1600" b="1" dirty="0" smtClean="0"/>
              <a:t>ＮＤＶＩが表示できた。緑の濃い部分が植生活性度高い地域となる。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36785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u="none" dirty="0" smtClean="0">
                <a:solidFill>
                  <a:srgbClr val="0070C0"/>
                </a:solidFill>
              </a:rPr>
              <a:t>③</a:t>
            </a:r>
            <a:r>
              <a:rPr kumimoji="1" lang="en-US" altLang="ja-JP" sz="3200" b="1" u="none" dirty="0" smtClean="0">
                <a:solidFill>
                  <a:srgbClr val="0070C0"/>
                </a:solidFill>
              </a:rPr>
              <a:t> 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教師なし分類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566" y="1225346"/>
            <a:ext cx="4209979" cy="337615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439" y="0"/>
            <a:ext cx="3421626" cy="282538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5875" y="2983073"/>
            <a:ext cx="3423441" cy="2031379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638300" y="1657350"/>
            <a:ext cx="1362075" cy="952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cxnSp>
        <p:nvCxnSpPr>
          <p:cNvPr id="15" name="直線矢印コネクタ 14"/>
          <p:cNvCxnSpPr>
            <a:endCxn id="10" idx="1"/>
          </p:cNvCxnSpPr>
          <p:nvPr/>
        </p:nvCxnSpPr>
        <p:spPr>
          <a:xfrm flipV="1">
            <a:off x="3019425" y="1412691"/>
            <a:ext cx="2113014" cy="3399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H="1">
            <a:off x="7924800" y="2676525"/>
            <a:ext cx="161925" cy="3065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39037" y="1038225"/>
            <a:ext cx="490538" cy="17759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2566" y="5163798"/>
            <a:ext cx="5992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Processor</a:t>
            </a:r>
            <a:r>
              <a:rPr lang="ja-JP" altLang="en-US" sz="1600" b="1" dirty="0" smtClean="0"/>
              <a:t>から</a:t>
            </a:r>
            <a:r>
              <a:rPr lang="en-US" altLang="ja-JP" sz="1600" b="1" dirty="0" smtClean="0"/>
              <a:t>Open Image</a:t>
            </a:r>
            <a:r>
              <a:rPr lang="ja-JP" altLang="en-US" sz="1600" b="1" dirty="0"/>
              <a:t> </a:t>
            </a:r>
            <a:r>
              <a:rPr lang="en-US" altLang="ja-JP" sz="1600" b="1" dirty="0" smtClean="0"/>
              <a:t>File Format</a:t>
            </a:r>
            <a:r>
              <a:rPr lang="ja-JP" altLang="en-US" sz="1600" b="1" dirty="0" smtClean="0"/>
              <a:t>を選択する。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C</a:t>
            </a:r>
            <a:r>
              <a:rPr kumimoji="1" lang="en-US" altLang="ja-JP" sz="1600" b="1" dirty="0" smtClean="0"/>
              <a:t>hannels</a:t>
            </a:r>
            <a:r>
              <a:rPr kumimoji="1" lang="ja-JP" altLang="en-US" sz="1600" b="1" dirty="0" smtClean="0"/>
              <a:t>を</a:t>
            </a:r>
            <a:r>
              <a:rPr kumimoji="1" lang="en-US" altLang="ja-JP" sz="1600" b="1" dirty="0" smtClean="0"/>
              <a:t>All</a:t>
            </a:r>
            <a:r>
              <a:rPr kumimoji="1" lang="ja-JP" altLang="en-US" sz="1600" b="1" dirty="0" smtClean="0"/>
              <a:t>にして、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をクリックする（コンポジットバンドの作成）。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12229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724" y="151613"/>
            <a:ext cx="4171166" cy="335315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4054" y="2894013"/>
            <a:ext cx="2554236" cy="238284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1613"/>
            <a:ext cx="3421626" cy="2616910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736258" y="585205"/>
            <a:ext cx="771525" cy="1047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654054" y="695325"/>
            <a:ext cx="775196" cy="18097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4762500" y="885825"/>
            <a:ext cx="9525" cy="20431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6638925" y="5010150"/>
            <a:ext cx="438150" cy="12382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cxnSp>
        <p:nvCxnSpPr>
          <p:cNvPr id="17" name="直線矢印コネクタ 16"/>
          <p:cNvCxnSpPr>
            <a:stCxn id="15" idx="0"/>
          </p:cNvCxnSpPr>
          <p:nvPr/>
        </p:nvCxnSpPr>
        <p:spPr>
          <a:xfrm flipH="1" flipV="1">
            <a:off x="6457950" y="2447925"/>
            <a:ext cx="400050" cy="2562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6257925" y="885825"/>
            <a:ext cx="1609725" cy="15049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2640" y="4035004"/>
            <a:ext cx="42523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/>
              <a:t>Processor</a:t>
            </a:r>
            <a:r>
              <a:rPr lang="ja-JP" altLang="en-US" sz="1600" dirty="0" smtClean="0"/>
              <a:t>から</a:t>
            </a:r>
            <a:r>
              <a:rPr lang="en-US" altLang="ja-JP" sz="1600" dirty="0" smtClean="0"/>
              <a:t>Cluster</a:t>
            </a:r>
            <a:r>
              <a:rPr lang="ja-JP" altLang="en-US" sz="1600" dirty="0" smtClean="0"/>
              <a:t>を選択する。</a:t>
            </a:r>
            <a:endParaRPr lang="en-US" altLang="ja-JP" sz="1600" dirty="0" smtClean="0"/>
          </a:p>
          <a:p>
            <a:r>
              <a:rPr lang="en-US" altLang="ja-JP" sz="1600" dirty="0" smtClean="0"/>
              <a:t>ISODATA</a:t>
            </a:r>
            <a:r>
              <a:rPr lang="ja-JP" altLang="en-US" sz="1600" dirty="0" smtClean="0"/>
              <a:t>にチェックを入れ、分類数を</a:t>
            </a:r>
            <a:r>
              <a:rPr lang="en-US" altLang="ja-JP" sz="1600" dirty="0" smtClean="0"/>
              <a:t>10</a:t>
            </a:r>
            <a:r>
              <a:rPr lang="ja-JP" altLang="en-US" sz="1600" dirty="0" smtClean="0"/>
              <a:t>にして、</a:t>
            </a:r>
            <a:r>
              <a:rPr lang="en-US" altLang="ja-JP" sz="1600" dirty="0" smtClean="0"/>
              <a:t>OK</a:t>
            </a:r>
            <a:r>
              <a:rPr lang="ja-JP" altLang="en-US" sz="1600" dirty="0" smtClean="0"/>
              <a:t>をクリックする。</a:t>
            </a:r>
            <a:endParaRPr lang="en-US" altLang="ja-JP" sz="1600" dirty="0" smtClean="0"/>
          </a:p>
          <a:p>
            <a:r>
              <a:rPr kumimoji="1" lang="ja-JP" altLang="en-US" sz="1600" dirty="0" smtClean="0"/>
              <a:t>必要</a:t>
            </a:r>
            <a:r>
              <a:rPr kumimoji="1" lang="ja-JP" altLang="en-US" sz="1600" dirty="0"/>
              <a:t>項目</a:t>
            </a:r>
            <a:r>
              <a:rPr kumimoji="1" lang="ja-JP" altLang="en-US" sz="1600" dirty="0" smtClean="0"/>
              <a:t>にチェックをいれ、</a:t>
            </a:r>
            <a:r>
              <a:rPr kumimoji="1" lang="en-US" altLang="ja-JP" sz="1600" dirty="0" smtClean="0"/>
              <a:t>OK</a:t>
            </a:r>
            <a:r>
              <a:rPr kumimoji="1" lang="ja-JP" altLang="en-US" sz="1600" dirty="0" smtClean="0"/>
              <a:t>をクリックすると分類が開始する。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47737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リモートセンシングとその解析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66751" y="214894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70C0"/>
                </a:solidFill>
              </a:rPr>
              <a:t>　</a:t>
            </a:r>
            <a:endParaRPr kumimoji="1" lang="en-US" altLang="ja-JP" sz="2800" dirty="0" smtClean="0">
              <a:solidFill>
                <a:srgbClr val="0070C0"/>
              </a:solidFill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5502418" y="2450551"/>
            <a:ext cx="2882022" cy="2368159"/>
            <a:chOff x="5897952" y="3308202"/>
            <a:chExt cx="2882022" cy="2368159"/>
          </a:xfrm>
        </p:grpSpPr>
        <p:sp>
          <p:nvSpPr>
            <p:cNvPr id="3" name="テキスト ボックス 2"/>
            <p:cNvSpPr txBox="1"/>
            <p:nvPr/>
          </p:nvSpPr>
          <p:spPr>
            <a:xfrm>
              <a:off x="5961432" y="3711536"/>
              <a:ext cx="20714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 smtClean="0"/>
                <a:t>1.</a:t>
              </a:r>
              <a:r>
                <a:rPr lang="ja-JP" altLang="en-US" sz="1600" b="1" dirty="0" smtClean="0"/>
                <a:t>　</a:t>
              </a:r>
              <a:r>
                <a:rPr kumimoji="1" lang="ja-JP" altLang="en-US" sz="1600" b="1" dirty="0" smtClean="0"/>
                <a:t>データの入手方法</a:t>
              </a:r>
              <a:endParaRPr kumimoji="1" lang="en-US" altLang="ja-JP" sz="1600" b="1" dirty="0" smtClean="0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5964532" y="4014368"/>
              <a:ext cx="1308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 smtClean="0"/>
                <a:t>2.</a:t>
              </a:r>
              <a:r>
                <a:rPr lang="ja-JP" altLang="en-US" sz="1600" b="1" dirty="0" smtClean="0"/>
                <a:t>　</a:t>
              </a:r>
              <a:r>
                <a:rPr kumimoji="1" lang="ja-JP" altLang="en-US" sz="1600" b="1" dirty="0" smtClean="0"/>
                <a:t>画像分類</a:t>
              </a:r>
              <a:endParaRPr kumimoji="1" lang="en-US" altLang="ja-JP" sz="1600" b="1" dirty="0" smtClean="0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6115462" y="4352922"/>
              <a:ext cx="266451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 smtClean="0"/>
                <a:t>①</a:t>
              </a:r>
              <a:r>
                <a:rPr lang="ja-JP" altLang="en-US" sz="1600" b="1" dirty="0"/>
                <a:t>　</a:t>
              </a:r>
              <a:r>
                <a:rPr kumimoji="1" lang="en-US" altLang="ja-JP" sz="1600" b="1" dirty="0" smtClean="0"/>
                <a:t>RGB</a:t>
              </a:r>
              <a:r>
                <a:rPr kumimoji="1" lang="ja-JP" altLang="en-US" sz="1600" b="1" dirty="0" smtClean="0"/>
                <a:t>合成</a:t>
              </a:r>
              <a:endParaRPr lang="en-US" altLang="ja-JP" sz="1600" b="1" dirty="0"/>
            </a:p>
            <a:p>
              <a:r>
                <a:rPr lang="ja-JP" altLang="en-US" sz="1600" b="1" dirty="0" smtClean="0"/>
                <a:t>②　</a:t>
              </a:r>
              <a:r>
                <a:rPr kumimoji="1" lang="en-US" altLang="ja-JP" sz="1600" b="1" dirty="0" smtClean="0"/>
                <a:t>NDVI</a:t>
              </a:r>
              <a:r>
                <a:rPr kumimoji="1" lang="ja-JP" altLang="en-US" sz="1600" b="1" dirty="0" smtClean="0"/>
                <a:t>　</a:t>
              </a:r>
              <a:endParaRPr kumimoji="1" lang="en-US" altLang="ja-JP" sz="1600" b="1" dirty="0" smtClean="0"/>
            </a:p>
            <a:p>
              <a:r>
                <a:rPr lang="ja-JP" altLang="en-US" sz="1600" b="1" dirty="0" smtClean="0"/>
                <a:t>③　</a:t>
              </a:r>
              <a:r>
                <a:rPr kumimoji="1" lang="ja-JP" altLang="en-US" sz="1600" b="1" dirty="0" smtClean="0"/>
                <a:t>教師</a:t>
              </a:r>
              <a:r>
                <a:rPr lang="ja-JP" altLang="en-US" sz="1600" b="1" dirty="0" smtClean="0"/>
                <a:t>な</a:t>
              </a:r>
              <a:r>
                <a:rPr lang="ja-JP" altLang="en-US" sz="1600" b="1" dirty="0"/>
                <a:t>し</a:t>
              </a:r>
              <a:r>
                <a:rPr kumimoji="1" lang="ja-JP" altLang="en-US" sz="1600" b="1" dirty="0" smtClean="0"/>
                <a:t>分類　</a:t>
              </a:r>
              <a:endParaRPr kumimoji="1" lang="en-US" altLang="ja-JP" sz="1600" b="1" dirty="0" smtClean="0"/>
            </a:p>
            <a:p>
              <a:r>
                <a:rPr lang="ja-JP" altLang="en-US" sz="1600" b="1" dirty="0" smtClean="0"/>
                <a:t>④　</a:t>
              </a:r>
              <a:r>
                <a:rPr kumimoji="1" lang="ja-JP" altLang="en-US" sz="1600" b="1" dirty="0" smtClean="0"/>
                <a:t>教師</a:t>
              </a:r>
              <a:r>
                <a:rPr lang="ja-JP" altLang="en-US" sz="1600" b="1" dirty="0" smtClean="0"/>
                <a:t>つ</a:t>
              </a:r>
              <a:r>
                <a:rPr lang="ja-JP" altLang="en-US" sz="1600" b="1" dirty="0"/>
                <a:t>き</a:t>
              </a:r>
              <a:r>
                <a:rPr kumimoji="1" lang="ja-JP" altLang="en-US" sz="1600" b="1" dirty="0" smtClean="0"/>
                <a:t>分類</a:t>
              </a:r>
              <a:endParaRPr kumimoji="1" lang="en-US" altLang="ja-JP" sz="1600" b="1" dirty="0" smtClean="0"/>
            </a:p>
            <a:p>
              <a:r>
                <a:rPr lang="ja-JP" altLang="en-US" sz="1600" b="1" dirty="0" smtClean="0"/>
                <a:t>⑤　</a:t>
              </a:r>
              <a:r>
                <a:rPr lang="ja-JP" altLang="en-US" sz="1600" b="1" dirty="0"/>
                <a:t>地</a:t>
              </a:r>
              <a:r>
                <a:rPr lang="ja-JP" altLang="en-US" sz="1600" b="1" dirty="0" smtClean="0"/>
                <a:t>表面温度による分類</a:t>
              </a:r>
              <a:r>
                <a:rPr kumimoji="1" lang="ja-JP" altLang="en-US" sz="1600" b="1" dirty="0" smtClean="0"/>
                <a:t>　</a:t>
              </a:r>
              <a:endParaRPr kumimoji="1" lang="en-US" altLang="ja-JP" sz="1600" b="1" dirty="0" smtClean="0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5897952" y="3308202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 smtClean="0"/>
                <a:t>[</a:t>
              </a:r>
              <a:r>
                <a:rPr lang="ja-JP" altLang="en-US" sz="1600" b="1" dirty="0" smtClean="0"/>
                <a:t>実習</a:t>
              </a:r>
              <a:r>
                <a:rPr kumimoji="1" lang="ja-JP" altLang="en-US" sz="1600" b="1" dirty="0" smtClean="0"/>
                <a:t>内容</a:t>
              </a:r>
              <a:r>
                <a:rPr kumimoji="1" lang="en-US" altLang="ja-JP" sz="1600" b="1" dirty="0" smtClean="0"/>
                <a:t>]</a:t>
              </a:r>
              <a:endParaRPr kumimoji="1" lang="ja-JP" altLang="en-US" sz="1600" b="1" dirty="0"/>
            </a:p>
          </p:txBody>
        </p:sp>
      </p:grpSp>
      <p:sp>
        <p:nvSpPr>
          <p:cNvPr id="8" name="テキスト ボックス 7"/>
          <p:cNvSpPr txBox="1"/>
          <p:nvPr/>
        </p:nvSpPr>
        <p:spPr>
          <a:xfrm>
            <a:off x="5502418" y="1233861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[</a:t>
            </a:r>
            <a:r>
              <a:rPr lang="ja-JP" altLang="en-US" sz="1600" b="1" dirty="0" smtClean="0"/>
              <a:t>使用するデータ</a:t>
            </a:r>
            <a:r>
              <a:rPr kumimoji="1" lang="en-US" altLang="ja-JP" sz="1600" b="1" dirty="0" smtClean="0"/>
              <a:t>]</a:t>
            </a:r>
            <a:endParaRPr kumimoji="1" lang="ja-JP" altLang="en-US" sz="16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02418" y="1601877"/>
            <a:ext cx="2097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LANDSAT-8</a:t>
            </a:r>
            <a:r>
              <a:rPr kumimoji="1" lang="ja-JP" altLang="en-US" sz="1600" b="1" dirty="0" smtClean="0"/>
              <a:t>　東京周辺</a:t>
            </a:r>
            <a:endParaRPr kumimoji="1" lang="en-US" altLang="ja-JP" sz="1600" b="1" dirty="0" smtClean="0"/>
          </a:p>
          <a:p>
            <a:endParaRPr kumimoji="1" lang="en-US" altLang="ja-JP" sz="1600" b="1" dirty="0" smtClean="0"/>
          </a:p>
          <a:p>
            <a:endParaRPr lang="en-US" altLang="ja-JP" sz="1600" b="1" dirty="0" smtClean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5" y="1145530"/>
            <a:ext cx="4725739" cy="3632912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5502418" y="1864802"/>
            <a:ext cx="31918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800" dirty="0"/>
              <a:t>"The source data were downloaded from AIST's </a:t>
            </a:r>
            <a:r>
              <a:rPr lang="en-US" altLang="ja-JP" sz="800" dirty="0" err="1"/>
              <a:t>LandBrowser</a:t>
            </a:r>
            <a:r>
              <a:rPr lang="en-US" altLang="ja-JP" sz="800" dirty="0"/>
              <a:t>,</a:t>
            </a:r>
          </a:p>
          <a:p>
            <a:r>
              <a:rPr lang="en-US" altLang="ja-JP" sz="800" dirty="0"/>
              <a:t> (</a:t>
            </a:r>
            <a:r>
              <a:rPr lang="en-US" altLang="ja-JP" sz="800" dirty="0">
                <a:hlinkClick r:id="rId4"/>
              </a:rPr>
              <a:t>http://landbrowser.geogrid.org/landbrowser/index.html/</a:t>
            </a:r>
            <a:r>
              <a:rPr lang="en-US" altLang="ja-JP" sz="800" dirty="0"/>
              <a:t>).Landsat 8 data courtesy of the U.S. Geological Survey." </a:t>
            </a:r>
            <a:endParaRPr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122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33" y="1301187"/>
            <a:ext cx="3982065" cy="318565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03" t="20154" r="24392" b="29227"/>
          <a:stretch/>
        </p:blipFill>
        <p:spPr>
          <a:xfrm>
            <a:off x="4454012" y="1509329"/>
            <a:ext cx="4500223" cy="2769368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>
            <a:off x="2924175" y="2638425"/>
            <a:ext cx="1529837" cy="95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4562475" y="2928938"/>
            <a:ext cx="457200" cy="19526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48367" y="4802151"/>
            <a:ext cx="7628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画像を</a:t>
            </a:r>
            <a:r>
              <a:rPr lang="en-US" altLang="ja-JP" sz="1600" b="1" dirty="0" smtClean="0"/>
              <a:t>File</a:t>
            </a:r>
            <a:r>
              <a:rPr lang="ja-JP" altLang="en-US" sz="1600" b="1" dirty="0" smtClean="0"/>
              <a:t>から読み込みなおすと、右のように分類つきで表示される</a:t>
            </a:r>
            <a:r>
              <a:rPr kumimoji="1" lang="ja-JP" altLang="en-US" sz="1600" b="1" dirty="0" smtClean="0"/>
              <a:t>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凡例の色をクリックすると、色が変更でき、名前をクリックすると名前が変更できる。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65891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743" b="40412"/>
          <a:stretch/>
        </p:blipFill>
        <p:spPr>
          <a:xfrm>
            <a:off x="341243" y="1146289"/>
            <a:ext cx="4129157" cy="2926669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1190625" y="4638641"/>
            <a:ext cx="66111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空中写真や現地調査をもとに土地利用の分類を行う。</a:t>
            </a:r>
            <a:endParaRPr kumimoji="1" lang="en-US" altLang="ja-JP" sz="1600" b="1" dirty="0" smtClean="0"/>
          </a:p>
          <a:p>
            <a:r>
              <a:rPr kumimoji="1" lang="ja-JP" altLang="en-US" sz="1600" b="1" dirty="0" smtClean="0"/>
              <a:t>（</a:t>
            </a:r>
            <a:r>
              <a:rPr kumimoji="1" lang="en-US" altLang="ja-JP" sz="1600" b="1" dirty="0" smtClean="0"/>
              <a:t>shift</a:t>
            </a:r>
            <a:r>
              <a:rPr kumimoji="1" lang="ja-JP" altLang="en-US" sz="1600" b="1" dirty="0" smtClean="0"/>
              <a:t>キーをおしながら、凡例の色をクリックすると選択した色が消える）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今回は、水域、道路、森林、草地、裸地、人工構造物地域などに分類した。</a:t>
            </a:r>
            <a:endParaRPr lang="en-US" altLang="ja-JP" sz="1600" b="1" dirty="0" smtClean="0"/>
          </a:p>
          <a:p>
            <a:r>
              <a:rPr lang="ja-JP" altLang="en-US" sz="1600" b="1" dirty="0"/>
              <a:t>色の指定ができたら、</a:t>
            </a:r>
            <a:r>
              <a:rPr lang="en-US" altLang="ja-JP" sz="1600" b="1" dirty="0"/>
              <a:t>File</a:t>
            </a:r>
            <a:r>
              <a:rPr lang="ja-JP" altLang="en-US" sz="1600" b="1" dirty="0"/>
              <a:t>から</a:t>
            </a:r>
            <a:r>
              <a:rPr lang="en-US" altLang="ja-JP" sz="1600" b="1" dirty="0"/>
              <a:t>Save image To </a:t>
            </a:r>
            <a:r>
              <a:rPr lang="en-US" altLang="ja-JP" sz="1600" b="1" dirty="0" err="1"/>
              <a:t>GeoTIFF</a:t>
            </a:r>
            <a:r>
              <a:rPr lang="ja-JP" altLang="en-US" sz="1600" b="1" dirty="0"/>
              <a:t>　</a:t>
            </a:r>
            <a:r>
              <a:rPr lang="en-US" altLang="ja-JP" sz="1600" b="1" dirty="0"/>
              <a:t>As</a:t>
            </a:r>
            <a:r>
              <a:rPr lang="ja-JP" altLang="en-US" sz="1600" b="1" dirty="0"/>
              <a:t>をクリックする</a:t>
            </a:r>
            <a:r>
              <a:rPr lang="ja-JP" altLang="en-US" sz="1600" b="1" dirty="0" smtClean="0"/>
              <a:t>。</a:t>
            </a:r>
            <a:endParaRPr lang="ja-JP" altLang="en-US" sz="1600" b="1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463" y="1146289"/>
            <a:ext cx="3908264" cy="3141689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341243" y="1819275"/>
            <a:ext cx="849382" cy="1109663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cxnSp>
        <p:nvCxnSpPr>
          <p:cNvPr id="13" name="直線矢印コネクタ 12"/>
          <p:cNvCxnSpPr>
            <a:stCxn id="11" idx="3"/>
          </p:cNvCxnSpPr>
          <p:nvPr/>
        </p:nvCxnSpPr>
        <p:spPr>
          <a:xfrm flipV="1">
            <a:off x="1190625" y="1971675"/>
            <a:ext cx="3486150" cy="4024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4829175" y="1838325"/>
            <a:ext cx="1047750" cy="1333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431005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4" y="785276"/>
            <a:ext cx="5446209" cy="418677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u="none" dirty="0" smtClean="0">
                <a:solidFill>
                  <a:srgbClr val="0070C0"/>
                </a:solidFill>
              </a:rPr>
              <a:t>ＱＧＩＳでレイアウトする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4145" y="1400175"/>
            <a:ext cx="3898855" cy="344805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71474" y="1885950"/>
            <a:ext cx="1466851" cy="8572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cxnSp>
        <p:nvCxnSpPr>
          <p:cNvPr id="7" name="直線矢印コネクタ 6"/>
          <p:cNvCxnSpPr>
            <a:stCxn id="5" idx="3"/>
          </p:cNvCxnSpPr>
          <p:nvPr/>
        </p:nvCxnSpPr>
        <p:spPr>
          <a:xfrm>
            <a:off x="1838325" y="1928813"/>
            <a:ext cx="3686175" cy="5191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6575425" y="2139950"/>
            <a:ext cx="50800" cy="4571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534150" y="2091728"/>
            <a:ext cx="88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地</a:t>
            </a:r>
            <a:endParaRPr kumimoji="1" lang="ja-JP" altLang="en-US" sz="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237066" y="5246801"/>
            <a:ext cx="4669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画像を読み込み、プロパティから凡例の設定を行う。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66292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450" y="149528"/>
            <a:ext cx="6515100" cy="5008484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311577" y="3158836"/>
            <a:ext cx="89521" cy="5115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3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264746" y="3113207"/>
            <a:ext cx="889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" dirty="0" smtClean="0">
                <a:latin typeface="+mj-ea"/>
                <a:ea typeface="+mj-ea"/>
                <a:cs typeface="メイリオ" panose="020B0604030504040204" pitchFamily="50" charset="-128"/>
              </a:rPr>
              <a:t>地</a:t>
            </a:r>
            <a:endParaRPr kumimoji="1" lang="ja-JP" altLang="en-US" sz="400" dirty="0">
              <a:latin typeface="+mj-ea"/>
              <a:ea typeface="+mj-ea"/>
              <a:cs typeface="メイリオ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01098" y="5289848"/>
            <a:ext cx="4634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新規プリントコンポーザを開き、レイアウトを整える。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88372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rmAutofit fontScale="90000"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④</a:t>
            </a:r>
            <a:r>
              <a:rPr kumimoji="1" lang="en-US" altLang="ja-JP" b="1" dirty="0" smtClean="0">
                <a:solidFill>
                  <a:srgbClr val="0070C0"/>
                </a:solidFill>
              </a:rPr>
              <a:t>. </a:t>
            </a:r>
            <a:r>
              <a:rPr kumimoji="1" lang="ja-JP" altLang="en-US" b="1" dirty="0" smtClean="0">
                <a:solidFill>
                  <a:srgbClr val="0070C0"/>
                </a:solidFill>
              </a:rPr>
              <a:t>教師つき分類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5" y="1287943"/>
            <a:ext cx="3433608" cy="328199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014" y="1287943"/>
            <a:ext cx="2612384" cy="251714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9329" y="1287943"/>
            <a:ext cx="1188846" cy="3589850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1276350" y="2019300"/>
            <a:ext cx="1114425" cy="1143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cxnSp>
        <p:nvCxnSpPr>
          <p:cNvPr id="16" name="直線矢印コネクタ 15"/>
          <p:cNvCxnSpPr>
            <a:stCxn id="14" idx="3"/>
          </p:cNvCxnSpPr>
          <p:nvPr/>
        </p:nvCxnSpPr>
        <p:spPr>
          <a:xfrm flipV="1">
            <a:off x="2390775" y="1933575"/>
            <a:ext cx="2309412" cy="1428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4800600" y="1857375"/>
            <a:ext cx="590550" cy="1524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cxnSp>
        <p:nvCxnSpPr>
          <p:cNvPr id="19" name="直線矢印コネクタ 18"/>
          <p:cNvCxnSpPr>
            <a:stCxn id="17" idx="3"/>
          </p:cNvCxnSpPr>
          <p:nvPr/>
        </p:nvCxnSpPr>
        <p:spPr>
          <a:xfrm>
            <a:off x="5391150" y="1933575"/>
            <a:ext cx="1678179" cy="2000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7193154" y="2057400"/>
            <a:ext cx="731646" cy="2095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31553" y="4800066"/>
            <a:ext cx="68286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/>
              <a:t>Processor</a:t>
            </a:r>
            <a:r>
              <a:rPr lang="ja-JP" altLang="en-US" sz="1600" b="1" dirty="0" smtClean="0"/>
              <a:t>から</a:t>
            </a:r>
            <a:r>
              <a:rPr lang="en-US" altLang="ja-JP" sz="1600" b="1" dirty="0"/>
              <a:t>Statistics</a:t>
            </a:r>
            <a:r>
              <a:rPr lang="ja-JP" altLang="en-US" sz="1600" b="1" dirty="0" smtClean="0"/>
              <a:t>を選択する。</a:t>
            </a:r>
            <a:endParaRPr lang="en-US" altLang="ja-JP" sz="1600" b="1" dirty="0" smtClean="0"/>
          </a:p>
          <a:p>
            <a:r>
              <a:rPr lang="en-US" altLang="ja-JP" sz="1600" b="1" dirty="0" smtClean="0"/>
              <a:t>C</a:t>
            </a:r>
            <a:r>
              <a:rPr kumimoji="1" lang="en-US" altLang="ja-JP" sz="1600" b="1" dirty="0" smtClean="0"/>
              <a:t>hannels</a:t>
            </a:r>
            <a:r>
              <a:rPr lang="ja-JP" altLang="en-US" sz="1600" b="1" dirty="0"/>
              <a:t> </a:t>
            </a:r>
            <a:r>
              <a:rPr lang="en-US" altLang="ja-JP" sz="1600" b="1" dirty="0" smtClean="0"/>
              <a:t>to Use</a:t>
            </a:r>
            <a:r>
              <a:rPr kumimoji="1" lang="ja-JP" altLang="en-US" sz="1600" b="1" dirty="0" smtClean="0"/>
              <a:t>を</a:t>
            </a:r>
            <a:r>
              <a:rPr kumimoji="1" lang="en-US" altLang="ja-JP" sz="1600" b="1" dirty="0" smtClean="0"/>
              <a:t>All</a:t>
            </a:r>
            <a:r>
              <a:rPr kumimoji="1" lang="ja-JP" altLang="en-US" sz="1600" b="1" dirty="0" smtClean="0"/>
              <a:t>にして、</a:t>
            </a:r>
            <a:r>
              <a:rPr kumimoji="1" lang="en-US" altLang="ja-JP" sz="1600" b="1" dirty="0" smtClean="0"/>
              <a:t>OK</a:t>
            </a:r>
            <a:r>
              <a:rPr kumimoji="1" lang="ja-JP" altLang="en-US" sz="1600" b="1" dirty="0" smtClean="0"/>
              <a:t>をクリックする。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右端のようなウインドウが表示されるので、</a:t>
            </a:r>
            <a:r>
              <a:rPr lang="en-US" altLang="ja-JP" sz="1600" b="1" dirty="0" smtClean="0"/>
              <a:t>Polygon Enter</a:t>
            </a:r>
            <a:r>
              <a:rPr lang="ja-JP" altLang="en-US" sz="1600" b="1" dirty="0" smtClean="0"/>
              <a:t>にチェックを入れる</a:t>
            </a:r>
            <a:r>
              <a:rPr lang="ja-JP" altLang="en-US" sz="1600" b="1" dirty="0"/>
              <a:t>。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620240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718" y="389579"/>
            <a:ext cx="5548313" cy="44386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883" y="865028"/>
            <a:ext cx="2657475" cy="33051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0286" y="1640793"/>
            <a:ext cx="1115322" cy="319248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699845" y="2512463"/>
            <a:ext cx="589326" cy="31893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cxnSp>
        <p:nvCxnSpPr>
          <p:cNvPr id="8" name="直線矢印コネクタ 7"/>
          <p:cNvCxnSpPr>
            <a:stCxn id="6" idx="3"/>
          </p:cNvCxnSpPr>
          <p:nvPr/>
        </p:nvCxnSpPr>
        <p:spPr>
          <a:xfrm flipV="1">
            <a:off x="3289171" y="2127903"/>
            <a:ext cx="865272" cy="5440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171535" y="2025353"/>
            <a:ext cx="598205" cy="14527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cxnSp>
        <p:nvCxnSpPr>
          <p:cNvPr id="11" name="直線矢印コネクタ 10"/>
          <p:cNvCxnSpPr>
            <a:stCxn id="9" idx="3"/>
          </p:cNvCxnSpPr>
          <p:nvPr/>
        </p:nvCxnSpPr>
        <p:spPr>
          <a:xfrm flipV="1">
            <a:off x="4769740" y="2042445"/>
            <a:ext cx="333286" cy="555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5265396" y="1880075"/>
            <a:ext cx="2298819" cy="190144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44738" y="3798608"/>
            <a:ext cx="668202" cy="1837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7949501" y="3268769"/>
            <a:ext cx="745564" cy="1837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70464" y="4847280"/>
            <a:ext cx="73681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画像からトレーニングエリアを抽出する。</a:t>
            </a:r>
            <a:endParaRPr kumimoji="1" lang="en-US" altLang="ja-JP" sz="1600" b="1" dirty="0" smtClean="0"/>
          </a:p>
          <a:p>
            <a:r>
              <a:rPr lang="ja-JP" altLang="en-US" sz="1600" b="1" dirty="0"/>
              <a:t>抽出</a:t>
            </a:r>
            <a:r>
              <a:rPr lang="ja-JP" altLang="en-US" sz="1600" b="1" dirty="0" smtClean="0"/>
              <a:t>ができたら、</a:t>
            </a:r>
            <a:r>
              <a:rPr lang="en-US" altLang="ja-JP" sz="1600" b="1" dirty="0" smtClean="0"/>
              <a:t>Add to List</a:t>
            </a:r>
            <a:r>
              <a:rPr lang="ja-JP" altLang="en-US" sz="1600" b="1" dirty="0" smtClean="0"/>
              <a:t>をクリックし、</a:t>
            </a:r>
            <a:r>
              <a:rPr lang="en-US" altLang="ja-JP" sz="1600" b="1" dirty="0" smtClean="0"/>
              <a:t>Class</a:t>
            </a:r>
            <a:r>
              <a:rPr lang="ja-JP" altLang="en-US" sz="1600" b="1" dirty="0" smtClean="0"/>
              <a:t>名などを入力する。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同じ要領で複数のトレーニングエリアを作成後、</a:t>
            </a:r>
            <a:r>
              <a:rPr lang="en-US" altLang="ja-JP" sz="1600" b="1" dirty="0" smtClean="0"/>
              <a:t>Update Project Stats</a:t>
            </a:r>
            <a:r>
              <a:rPr lang="ja-JP" altLang="en-US" sz="1600" b="1" dirty="0" smtClean="0"/>
              <a:t>をクリックする。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971470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171" y="316593"/>
            <a:ext cx="4603563" cy="369178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942" y="3681188"/>
            <a:ext cx="3427538" cy="203381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942" y="316593"/>
            <a:ext cx="3620144" cy="316944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52030" y="1222049"/>
            <a:ext cx="871671" cy="94003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cxnSp>
        <p:nvCxnSpPr>
          <p:cNvPr id="7" name="直線矢印コネクタ 6"/>
          <p:cNvCxnSpPr>
            <a:stCxn id="4" idx="3"/>
          </p:cNvCxnSpPr>
          <p:nvPr/>
        </p:nvCxnSpPr>
        <p:spPr>
          <a:xfrm>
            <a:off x="1623701" y="1269051"/>
            <a:ext cx="3479241" cy="252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964680" y="3127761"/>
            <a:ext cx="565800" cy="16237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5"/>
            </a:endParaRPr>
          </a:p>
        </p:txBody>
      </p:sp>
      <p:cxnSp>
        <p:nvCxnSpPr>
          <p:cNvPr id="10" name="直線矢印コネクタ 9"/>
          <p:cNvCxnSpPr>
            <a:stCxn id="8" idx="2"/>
          </p:cNvCxnSpPr>
          <p:nvPr/>
        </p:nvCxnSpPr>
        <p:spPr>
          <a:xfrm>
            <a:off x="8247580" y="3290131"/>
            <a:ext cx="16203" cy="20595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151171" y="4498332"/>
            <a:ext cx="4951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 smtClean="0"/>
              <a:t>Processor</a:t>
            </a:r>
            <a:r>
              <a:rPr lang="ja-JP" altLang="en-US" sz="1600" b="1" dirty="0" smtClean="0"/>
              <a:t>から</a:t>
            </a:r>
            <a:r>
              <a:rPr lang="en-US" altLang="ja-JP" sz="1600" b="1" dirty="0" smtClean="0"/>
              <a:t>Classify</a:t>
            </a:r>
            <a:r>
              <a:rPr lang="ja-JP" altLang="en-US" sz="1600" b="1" dirty="0" smtClean="0"/>
              <a:t>を選択</a:t>
            </a:r>
            <a:r>
              <a:rPr lang="ja-JP" altLang="en-US" sz="1600" b="1" dirty="0"/>
              <a:t>し、最尤法（</a:t>
            </a:r>
            <a:r>
              <a:rPr lang="en-US" altLang="ja-JP" sz="1600" b="1" dirty="0"/>
              <a:t>Maximum </a:t>
            </a:r>
            <a:r>
              <a:rPr lang="en-US" altLang="ja-JP" sz="1600" b="1" dirty="0" smtClean="0"/>
              <a:t>Likelihood</a:t>
            </a:r>
            <a:r>
              <a:rPr lang="ja-JP" altLang="en-US" sz="1600" b="1" dirty="0" smtClean="0"/>
              <a:t>）で分類を行う。</a:t>
            </a:r>
            <a:endParaRPr lang="en-US" altLang="ja-JP" sz="1600" b="1" dirty="0" smtClean="0"/>
          </a:p>
          <a:p>
            <a:r>
              <a:rPr kumimoji="1" lang="ja-JP" altLang="en-US" sz="1600" b="1" dirty="0"/>
              <a:t>右上</a:t>
            </a:r>
            <a:r>
              <a:rPr kumimoji="1" lang="ja-JP" altLang="en-US" sz="1600" b="1" dirty="0" smtClean="0"/>
              <a:t>のように設定し、</a:t>
            </a:r>
            <a:r>
              <a:rPr lang="en-US" altLang="ja-JP" sz="1600" b="1" dirty="0" smtClean="0"/>
              <a:t>OK</a:t>
            </a:r>
            <a:r>
              <a:rPr lang="ja-JP" altLang="en-US" sz="1600" b="1" dirty="0" smtClean="0"/>
              <a:t>をクリックし、保存先を指定する。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57818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3810" b="41308"/>
          <a:stretch/>
        </p:blipFill>
        <p:spPr>
          <a:xfrm>
            <a:off x="116115" y="1448481"/>
            <a:ext cx="4343716" cy="2960914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399" y="1448481"/>
            <a:ext cx="4353131" cy="296091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48367" y="4802151"/>
            <a:ext cx="7628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画像を</a:t>
            </a:r>
            <a:r>
              <a:rPr lang="en-US" altLang="ja-JP" sz="1600" b="1" dirty="0" smtClean="0"/>
              <a:t>File</a:t>
            </a:r>
            <a:r>
              <a:rPr lang="ja-JP" altLang="en-US" sz="1600" b="1" dirty="0" smtClean="0"/>
              <a:t>から読み込みなおすと、右のように分類つきで表示される</a:t>
            </a:r>
            <a:r>
              <a:rPr kumimoji="1" lang="ja-JP" altLang="en-US" sz="1600" b="1" dirty="0" smtClean="0"/>
              <a:t>。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凡例の色をクリックすると、色が変更でき、名前をクリックすると名前が変更できる。</a:t>
            </a:r>
            <a:endParaRPr lang="en-US" altLang="ja-JP" sz="1600" b="1" dirty="0" smtClean="0"/>
          </a:p>
          <a:p>
            <a:r>
              <a:rPr kumimoji="1" lang="ja-JP" altLang="en-US" sz="1600" b="1" dirty="0"/>
              <a:t>色</a:t>
            </a:r>
            <a:r>
              <a:rPr kumimoji="1" lang="ja-JP" altLang="en-US" sz="1600" b="1" dirty="0" smtClean="0"/>
              <a:t>の指定ができたら、</a:t>
            </a:r>
            <a:r>
              <a:rPr kumimoji="1" lang="en-US" altLang="ja-JP" sz="1600" b="1" dirty="0" smtClean="0"/>
              <a:t>File</a:t>
            </a:r>
            <a:r>
              <a:rPr kumimoji="1" lang="ja-JP" altLang="en-US" sz="1600" b="1" dirty="0" smtClean="0"/>
              <a:t>から</a:t>
            </a:r>
            <a:r>
              <a:rPr kumimoji="1" lang="en-US" altLang="ja-JP" sz="1600" b="1" dirty="0" smtClean="0"/>
              <a:t>Save image To </a:t>
            </a:r>
            <a:r>
              <a:rPr kumimoji="1" lang="en-US" altLang="ja-JP" sz="1600" b="1" dirty="0" err="1" smtClean="0"/>
              <a:t>GeoTIFF</a:t>
            </a:r>
            <a:r>
              <a:rPr kumimoji="1" lang="ja-JP" altLang="en-US" sz="1600" b="1" dirty="0" smtClean="0"/>
              <a:t>　</a:t>
            </a:r>
            <a:r>
              <a:rPr kumimoji="1" lang="en-US" altLang="ja-JP" sz="1600" b="1" dirty="0" smtClean="0"/>
              <a:t>As</a:t>
            </a:r>
            <a:r>
              <a:rPr kumimoji="1" lang="ja-JP" altLang="en-US" sz="1600" b="1" dirty="0" smtClean="0"/>
              <a:t>をクリックする。</a:t>
            </a:r>
            <a:endParaRPr kumimoji="1" lang="ja-JP" altLang="en-US" sz="1600" b="1" dirty="0"/>
          </a:p>
        </p:txBody>
      </p:sp>
      <p:sp>
        <p:nvSpPr>
          <p:cNvPr id="5" name="正方形/長方形 4"/>
          <p:cNvSpPr/>
          <p:nvPr/>
        </p:nvSpPr>
        <p:spPr>
          <a:xfrm>
            <a:off x="4862557" y="2606467"/>
            <a:ext cx="1444239" cy="11109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249549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592" y="68366"/>
            <a:ext cx="6528816" cy="501902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620711" y="5152798"/>
            <a:ext cx="5933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ＱＧＩＳを開き、画像を読み込み、プロパティから凡例の設定を行う。</a:t>
            </a:r>
            <a:endParaRPr kumimoji="1" lang="en-US" altLang="ja-JP" sz="1600" b="1" dirty="0" smtClean="0"/>
          </a:p>
          <a:p>
            <a:r>
              <a:rPr lang="ja-JP" altLang="en-US" sz="1600" b="1" dirty="0"/>
              <a:t>新規プリントコンポーザを開き、レイアウトを</a:t>
            </a:r>
            <a:r>
              <a:rPr lang="ja-JP" altLang="en-US" sz="1600" b="1" dirty="0" smtClean="0"/>
              <a:t>整える。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80435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285875" y="2604823"/>
            <a:ext cx="6207125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400" dirty="0" smtClean="0">
                <a:solidFill>
                  <a:srgbClr val="0070C0"/>
                </a:solidFill>
              </a:rPr>
              <a:t>１</a:t>
            </a:r>
            <a:r>
              <a:rPr lang="en-US" altLang="ja-JP" sz="4400" dirty="0" smtClean="0">
                <a:solidFill>
                  <a:srgbClr val="0070C0"/>
                </a:solidFill>
              </a:rPr>
              <a:t>.</a:t>
            </a:r>
            <a:r>
              <a:rPr lang="ja-JP" altLang="en-US" sz="4400" dirty="0" smtClean="0">
                <a:solidFill>
                  <a:srgbClr val="0070C0"/>
                </a:solidFill>
              </a:rPr>
              <a:t>　衛星画像の入手方法</a:t>
            </a:r>
            <a:endParaRPr lang="ja-JP" altLang="en-US" sz="4400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333897" y="5190497"/>
            <a:ext cx="6882944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本教材では、産</a:t>
            </a:r>
            <a:r>
              <a:rPr lang="ja-JP" altLang="en-US" dirty="0"/>
              <a:t>総研</a:t>
            </a:r>
            <a:r>
              <a:rPr lang="en-GB" altLang="ja-JP" dirty="0" err="1" smtClean="0"/>
              <a:t>LandBrowser</a:t>
            </a:r>
            <a:r>
              <a:rPr lang="ja-JP" altLang="en-US" dirty="0" smtClean="0"/>
              <a:t>をスクリーンショットとして利用しています。</a:t>
            </a:r>
            <a:endParaRPr lang="ja-JP" altLang="en-US" dirty="0"/>
          </a:p>
          <a:p>
            <a:r>
              <a:rPr lang="en-US" altLang="ja-JP" dirty="0"/>
              <a:t>"</a:t>
            </a:r>
            <a:r>
              <a:rPr lang="en-GB" altLang="ja-JP" dirty="0"/>
              <a:t>Image produced and distributed by AIST,  Source of Landsat 8 data: U.S. Geological Survey."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58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4" y="157691"/>
            <a:ext cx="8645525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産総研</a:t>
            </a:r>
            <a:r>
              <a:rPr lang="en-US" altLang="ja-JP" sz="3200" b="1" u="none" dirty="0" err="1" smtClean="0">
                <a:solidFill>
                  <a:srgbClr val="0070C0"/>
                </a:solidFill>
              </a:rPr>
              <a:t>LandBrowser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から画像をダウンロードする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336" y="913686"/>
            <a:ext cx="5257800" cy="420624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860935" y="5370567"/>
            <a:ext cx="5600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hlinkClick r:id="rId3"/>
              </a:rPr>
              <a:t>http://landbrowser.geogrid.org/landbrowser</a:t>
            </a:r>
            <a:r>
              <a:rPr lang="ja-JP" altLang="en-US" sz="1600" b="1" dirty="0" smtClean="0">
                <a:hlinkClick r:id="rId3"/>
              </a:rPr>
              <a:t>/</a:t>
            </a:r>
            <a:r>
              <a:rPr lang="en-US" altLang="ja-JP" sz="1600" b="1" dirty="0"/>
              <a:t> </a:t>
            </a:r>
            <a:r>
              <a:rPr lang="ja-JP" altLang="en-US" sz="1600" b="1" dirty="0" smtClean="0"/>
              <a:t>にアクセスする。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6673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3409" y="1072879"/>
            <a:ext cx="4209143" cy="336731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85" y="1099549"/>
            <a:ext cx="4209142" cy="336731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雲の量を指定する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792506" y="5345222"/>
            <a:ext cx="35926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cloud:5</a:t>
            </a:r>
            <a:r>
              <a:rPr lang="ja-JP" altLang="en-US" sz="1600" b="1" dirty="0" smtClean="0"/>
              <a:t>～</a:t>
            </a:r>
            <a:r>
              <a:rPr lang="en-US" altLang="ja-JP" sz="1600" b="1" dirty="0" smtClean="0"/>
              <a:t>10</a:t>
            </a:r>
            <a:r>
              <a:rPr lang="ja-JP" altLang="en-US" sz="1600" b="1" dirty="0" smtClean="0"/>
              <a:t>（雲の量）程度に設定する。</a:t>
            </a:r>
            <a:endParaRPr lang="ja-JP" altLang="en-US" sz="16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3468055" y="2500630"/>
            <a:ext cx="937257" cy="16002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cxnSp>
        <p:nvCxnSpPr>
          <p:cNvPr id="10" name="直線矢印コネクタ 9"/>
          <p:cNvCxnSpPr>
            <a:stCxn id="8" idx="3"/>
          </p:cNvCxnSpPr>
          <p:nvPr/>
        </p:nvCxnSpPr>
        <p:spPr>
          <a:xfrm>
            <a:off x="4405312" y="2580640"/>
            <a:ext cx="353568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7994333" y="2490470"/>
            <a:ext cx="944880" cy="12954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924348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371474" y="157691"/>
            <a:ext cx="8645525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ダウンロードする範囲を拡大する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550" y="891645"/>
            <a:ext cx="5676900" cy="45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7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4" y="157691"/>
            <a:ext cx="8645525" cy="505354"/>
          </a:xfrm>
        </p:spPr>
        <p:txBody>
          <a:bodyPr>
            <a:no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画像を探す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25" y="1198563"/>
            <a:ext cx="4238625" cy="3390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236" y="1198563"/>
            <a:ext cx="4267200" cy="341376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870395" y="5148372"/>
            <a:ext cx="55410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Satellite</a:t>
            </a:r>
            <a:r>
              <a:rPr lang="ja-JP" altLang="en-US" sz="1600" b="1" dirty="0" smtClean="0"/>
              <a:t>から</a:t>
            </a:r>
            <a:r>
              <a:rPr lang="en-US" altLang="ja-JP" sz="1600" b="1" dirty="0" smtClean="0"/>
              <a:t>Landsat8</a:t>
            </a:r>
            <a:r>
              <a:rPr lang="ja-JP" altLang="en-US" sz="1600" b="1" dirty="0" smtClean="0"/>
              <a:t>を選択し、</a:t>
            </a:r>
            <a:r>
              <a:rPr lang="en-US" altLang="ja-JP" sz="1600" b="1" dirty="0" smtClean="0"/>
              <a:t>Date Selector</a:t>
            </a:r>
            <a:r>
              <a:rPr lang="ja-JP" altLang="en-US" sz="1600" b="1" dirty="0" smtClean="0"/>
              <a:t>から画像を探す。</a:t>
            </a:r>
            <a:endParaRPr lang="ja-JP" altLang="en-US" sz="16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479800" y="2536825"/>
            <a:ext cx="508000" cy="1206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7985125" y="2120900"/>
            <a:ext cx="904875" cy="16192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ja-JP" altLang="en-US" sz="1600" b="1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5560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371474" y="157691"/>
            <a:ext cx="8645525" cy="505354"/>
          </a:xfrm>
        </p:spPr>
        <p:txBody>
          <a:bodyPr>
            <a:noAutofit/>
          </a:bodyPr>
          <a:lstStyle/>
          <a:p>
            <a:r>
              <a:rPr lang="ja-JP" altLang="en-US" sz="3200" b="1" u="none" dirty="0">
                <a:solidFill>
                  <a:srgbClr val="0070C0"/>
                </a:solidFill>
              </a:rPr>
              <a:t>表示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している</a:t>
            </a:r>
            <a:r>
              <a:rPr lang="ja-JP" altLang="en-US" sz="3200" b="1" u="none" dirty="0">
                <a:solidFill>
                  <a:srgbClr val="0070C0"/>
                </a:solidFill>
              </a:rPr>
              <a:t>範囲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の画像を保存する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02" y="1169307"/>
            <a:ext cx="4229555" cy="33836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236" y="1169306"/>
            <a:ext cx="4229555" cy="338364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097316" y="5059212"/>
            <a:ext cx="4949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Save</a:t>
            </a:r>
            <a:r>
              <a:rPr lang="ja-JP" altLang="en-US" sz="1600" b="1" dirty="0" smtClean="0"/>
              <a:t>をクリックし画像をダウンロードする。</a:t>
            </a:r>
            <a:endParaRPr lang="en-US" altLang="ja-JP" sz="1600" b="1" dirty="0" smtClean="0"/>
          </a:p>
          <a:p>
            <a:r>
              <a:rPr lang="ja-JP" altLang="en-US" sz="1600" b="1" dirty="0"/>
              <a:t>今回</a:t>
            </a:r>
            <a:r>
              <a:rPr lang="ja-JP" altLang="en-US" sz="1600" b="1" dirty="0" smtClean="0"/>
              <a:t>は、</a:t>
            </a:r>
            <a:r>
              <a:rPr lang="en-US" altLang="ja-JP" sz="1600" b="1" dirty="0" smtClean="0"/>
              <a:t>WCS</a:t>
            </a:r>
            <a:r>
              <a:rPr lang="ja-JP" altLang="en-US" sz="1600" b="1" dirty="0" smtClean="0"/>
              <a:t>の</a:t>
            </a:r>
            <a:r>
              <a:rPr lang="en-US" altLang="ja-JP" sz="1600" b="1" dirty="0" smtClean="0"/>
              <a:t>Band1</a:t>
            </a:r>
            <a:r>
              <a:rPr lang="ja-JP" altLang="en-US" sz="1600" b="1" dirty="0" smtClean="0"/>
              <a:t>～</a:t>
            </a:r>
            <a:r>
              <a:rPr lang="en-US" altLang="ja-JP" sz="1600" b="1" dirty="0" smtClean="0"/>
              <a:t>Band11</a:t>
            </a:r>
            <a:r>
              <a:rPr lang="ja-JP" altLang="en-US" sz="1600" b="1" dirty="0" err="1" smtClean="0"/>
              <a:t>まで</a:t>
            </a:r>
            <a:r>
              <a:rPr lang="ja-JP" altLang="en-US" sz="1600" b="1" dirty="0" smtClean="0"/>
              <a:t>ダウンロードする。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5083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0" y="2604823"/>
            <a:ext cx="9143999" cy="50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400" b="1" dirty="0" smtClean="0">
                <a:solidFill>
                  <a:srgbClr val="0070C0"/>
                </a:solidFill>
              </a:rPr>
              <a:t>2.</a:t>
            </a:r>
            <a:r>
              <a:rPr lang="ja-JP" altLang="en-US" sz="4400" b="1" dirty="0" smtClean="0">
                <a:solidFill>
                  <a:srgbClr val="0070C0"/>
                </a:solidFill>
              </a:rPr>
              <a:t>　画像分類</a:t>
            </a:r>
            <a:endParaRPr lang="ja-JP" altLang="en-US" sz="40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1" y="4974413"/>
            <a:ext cx="9144000" cy="740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本教材では、産</a:t>
            </a:r>
            <a:r>
              <a:rPr lang="ja-JP" altLang="en-US" dirty="0"/>
              <a:t>総研</a:t>
            </a:r>
            <a:r>
              <a:rPr lang="en-GB" altLang="ja-JP" dirty="0" err="1" smtClean="0"/>
              <a:t>LandBrowser</a:t>
            </a:r>
            <a:r>
              <a:rPr lang="ja-JP" altLang="en-US" dirty="0" smtClean="0"/>
              <a:t>からダウンローした</a:t>
            </a:r>
            <a:r>
              <a:rPr lang="en-US" altLang="ja-JP" dirty="0" smtClean="0"/>
              <a:t>Landsat8</a:t>
            </a:r>
            <a:r>
              <a:rPr lang="ja-JP" altLang="en-US" dirty="0" smtClean="0"/>
              <a:t>のデータを使用しています。</a:t>
            </a:r>
            <a:endParaRPr lang="ja-JP" altLang="en-US" dirty="0"/>
          </a:p>
          <a:p>
            <a:r>
              <a:rPr lang="en-US" altLang="ja-JP" dirty="0"/>
              <a:t>"The source data were downloaded from AIST's </a:t>
            </a:r>
            <a:r>
              <a:rPr lang="en-US" altLang="ja-JP" dirty="0" err="1"/>
              <a:t>LandBrowser</a:t>
            </a:r>
            <a:r>
              <a:rPr lang="en-US" altLang="ja-JP" dirty="0" smtClean="0"/>
              <a:t>,</a:t>
            </a:r>
          </a:p>
          <a:p>
            <a:r>
              <a:rPr lang="en-US" altLang="ja-JP" dirty="0" smtClean="0"/>
              <a:t> </a:t>
            </a:r>
            <a:r>
              <a:rPr lang="en-US" altLang="ja-JP" dirty="0"/>
              <a:t>(</a:t>
            </a:r>
            <a:r>
              <a:rPr lang="en-US" altLang="ja-JP" dirty="0">
                <a:hlinkClick r:id="rId2"/>
              </a:rPr>
              <a:t>http://landbrowser.geogrid.org/landbrowser/index.html</a:t>
            </a:r>
            <a:r>
              <a:rPr lang="en-US" altLang="ja-JP" dirty="0" smtClean="0">
                <a:hlinkClick r:id="rId2"/>
              </a:rPr>
              <a:t>/</a:t>
            </a:r>
            <a:r>
              <a:rPr lang="en-US" altLang="ja-JP" dirty="0" smtClean="0"/>
              <a:t>).</a:t>
            </a:r>
            <a:r>
              <a:rPr lang="en-US" altLang="ja-JP" dirty="0"/>
              <a:t>Landsat 8 data courtesy of the U.S. Geological Survey."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29348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hyperlink" Target="http://landbrowser.geogrid.org/landbrowser/" TargetMode="External"/></Relationships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38100">
          <a:solidFill>
            <a:srgbClr val="FF0000"/>
          </a:solidFill>
        </a:ln>
      </a:spPr>
      <a:bodyPr wrap="none" rtlCol="0" anchor="ctr">
        <a:spAutoFit/>
      </a:bodyPr>
      <a:lstStyle>
        <a:defPPr algn="ctr">
          <a:defRPr kumimoji="1" sz="1600" b="1" dirty="0">
            <a:hlinkClick xmlns:r="http://schemas.openxmlformats.org/officeDocument/2006/relationships" r:id="rId1"/>
          </a:defRPr>
        </a:defPPr>
      </a:lst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1807</TotalTime>
  <Words>883</Words>
  <Application>Microsoft Office PowerPoint</Application>
  <PresentationFormat>画面に合わせる (16:10)</PresentationFormat>
  <Paragraphs>96</Paragraphs>
  <Slides>28</Slides>
  <Notes>2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4" baseType="lpstr">
      <vt:lpstr>ＭＳ Ｐゴシック</vt:lpstr>
      <vt:lpstr>メイリオ</vt:lpstr>
      <vt:lpstr>Arial</vt:lpstr>
      <vt:lpstr>Calibri</vt:lpstr>
      <vt:lpstr>Calibri Light</vt:lpstr>
      <vt:lpstr>Office テーマ</vt:lpstr>
      <vt:lpstr>PowerPoint プレゼンテーション</vt:lpstr>
      <vt:lpstr>リモートセンシングとその解析</vt:lpstr>
      <vt:lpstr>PowerPoint プレゼンテーション</vt:lpstr>
      <vt:lpstr>産総研LandBrowserから画像をダウンロードする</vt:lpstr>
      <vt:lpstr>雲の量を指定する</vt:lpstr>
      <vt:lpstr>ダウンロードする範囲を拡大する</vt:lpstr>
      <vt:lpstr>画像を探す</vt:lpstr>
      <vt:lpstr>表示している範囲の画像を保存する</vt:lpstr>
      <vt:lpstr>PowerPoint プレゼンテーション</vt:lpstr>
      <vt:lpstr>MultiSpecをインストールする</vt:lpstr>
      <vt:lpstr>MultiSpecで衛星画像を読み込む</vt:lpstr>
      <vt:lpstr>①　RGB合成</vt:lpstr>
      <vt:lpstr>PowerPoint プレゼンテーション</vt:lpstr>
      <vt:lpstr>・True Color</vt:lpstr>
      <vt:lpstr>② NDVI</vt:lpstr>
      <vt:lpstr>PowerPoint プレゼンテーション</vt:lpstr>
      <vt:lpstr>PowerPoint プレゼンテーション</vt:lpstr>
      <vt:lpstr>③ 教師なし分類</vt:lpstr>
      <vt:lpstr>PowerPoint プレゼンテーション</vt:lpstr>
      <vt:lpstr>PowerPoint プレゼンテーション</vt:lpstr>
      <vt:lpstr>PowerPoint プレゼンテーション</vt:lpstr>
      <vt:lpstr>ＱＧＩＳでレイアウトする</vt:lpstr>
      <vt:lpstr>PowerPoint プレゼンテーション</vt:lpstr>
      <vt:lpstr>④. 教師つき分類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132</cp:revision>
  <dcterms:created xsi:type="dcterms:W3CDTF">2015-06-26T03:04:37Z</dcterms:created>
  <dcterms:modified xsi:type="dcterms:W3CDTF">2016-03-15T06:53:03Z</dcterms:modified>
</cp:coreProperties>
</file>